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93" r:id="rId2"/>
    <p:sldId id="294" r:id="rId3"/>
    <p:sldId id="295" r:id="rId4"/>
    <p:sldId id="296" r:id="rId5"/>
    <p:sldId id="299" r:id="rId6"/>
    <p:sldId id="300" r:id="rId7"/>
    <p:sldId id="301" r:id="rId8"/>
    <p:sldId id="302" r:id="rId9"/>
    <p:sldId id="303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9" r:id="rId18"/>
    <p:sldId id="318" r:id="rId19"/>
    <p:sldId id="312" r:id="rId20"/>
    <p:sldId id="276" r:id="rId21"/>
    <p:sldId id="313" r:id="rId22"/>
    <p:sldId id="314" r:id="rId23"/>
    <p:sldId id="315" r:id="rId24"/>
    <p:sldId id="316" r:id="rId25"/>
    <p:sldId id="292" r:id="rId26"/>
    <p:sldId id="317" r:id="rId27"/>
  </p:sldIdLst>
  <p:sldSz cx="12192000" cy="6858000"/>
  <p:notesSz cx="6858000" cy="9144000"/>
  <p:embeddedFontLst>
    <p:embeddedFont>
      <p:font typeface="Arial Narrow" panose="020B0606020202030204" pitchFamily="34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Tahoma" panose="020B0604030504040204" pitchFamily="34" charset="0"/>
      <p:regular r:id="rId37"/>
      <p:bold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zgi t" initials="et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91" d="100"/>
          <a:sy n="91" d="100"/>
        </p:scale>
        <p:origin x="-72" y="-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commentAuthors" Target="commentAuthor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font" Target="fonts/font6.fntdata" /><Relationship Id="rId42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font" Target="fonts/font5.fntdata" /><Relationship Id="rId38" Type="http://schemas.openxmlformats.org/officeDocument/2006/relationships/font" Target="fonts/font10.fntdata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font" Target="fonts/font1.fntdata" /><Relationship Id="rId41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font" Target="fonts/font4.fntdata" /><Relationship Id="rId37" Type="http://schemas.openxmlformats.org/officeDocument/2006/relationships/font" Target="fonts/font9.fntdata" /><Relationship Id="rId40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notesMaster" Target="notesMasters/notesMaster1.xml" /><Relationship Id="rId36" Type="http://schemas.openxmlformats.org/officeDocument/2006/relationships/font" Target="fonts/font8.fntdata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font" Target="fonts/font3.fntdata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font" Target="fonts/font2.fntdata" /><Relationship Id="rId35" Type="http://schemas.openxmlformats.org/officeDocument/2006/relationships/font" Target="fonts/font7.fntdata" /><Relationship Id="rId43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şlık Slaydı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9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9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9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 panose="020F0502020204030204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9"/>
          <p:cNvSpPr txBox="1"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" name="Google Shape;23;p39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tr-TR"/>
          </a:p>
        </p:txBody>
      </p:sp>
      <p:cxnSp>
        <p:nvCxnSpPr>
          <p:cNvPr id="26" name="Google Shape;26;p39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şlıklı Resim" type="picTx">
  <p:cSld name="PICTURE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8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8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 panose="020F0502020204030204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9" name="Google Shape;89;p48"/>
          <p:cNvPicPr preferRelativeResize="0">
            <a:picLocks noGrp="1"/>
          </p:cNvPicPr>
          <p:nvPr>
            <p:ph type="pic" idx="2"/>
          </p:nvPr>
        </p:nvPicPr>
        <p:blipFill>
          <a:blip/>
        </p:blipFill>
        <p:spPr>
          <a:xfrm>
            <a:off x="15" y="0"/>
            <a:ext cx="12191985" cy="4915076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</p:pic>
      <p:sp>
        <p:nvSpPr>
          <p:cNvPr id="90" name="Google Shape;90;p48"/>
          <p:cNvSpPr txBox="1">
            <a:spLocks noGrp="1"/>
          </p:cNvSpPr>
          <p:nvPr>
            <p:ph type="body" idx="1"/>
          </p:nvPr>
        </p:nvSpPr>
        <p:spPr>
          <a:xfrm>
            <a:off x="1097280" y="5907023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1" name="Google Shape;91;p48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8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Dikey Metin" type="vertTx">
  <p:cSld name="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9"/>
          <p:cNvSpPr txBox="1">
            <a:spLocks noGrp="1"/>
          </p:cNvSpPr>
          <p:nvPr>
            <p:ph type="body" idx="1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7" name="Google Shape;97;p49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4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key Başlık ve Metin" type="vertTitleAndTx">
  <p:cSld name="VERTICAL_TITLE_AND_VERTICAL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0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0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50"/>
          <p:cNvSpPr txBox="1">
            <a:spLocks noGrp="1"/>
          </p:cNvSpPr>
          <p:nvPr>
            <p:ph type="title"/>
          </p:nvPr>
        </p:nvSpPr>
        <p:spPr>
          <a:xfrm rot="5400000">
            <a:off x="7160640" y="1979039"/>
            <a:ext cx="5757421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50"/>
          <p:cNvSpPr txBox="1">
            <a:spLocks noGrp="1"/>
          </p:cNvSpPr>
          <p:nvPr>
            <p:ph type="body" idx="1"/>
          </p:nvPr>
        </p:nvSpPr>
        <p:spPr>
          <a:xfrm rot="5400000">
            <a:off x="1826639" y="-573661"/>
            <a:ext cx="5757422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05" name="Google Shape;105;p5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5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5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İçerik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 panose="020F0502020204030204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0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0" name="Google Shape;30;p4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oş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41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, Metin ve İçerik" type="txAndObj">
  <p:cSld name="TEXT_AND_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2" name="Google Shape;42;p42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3" name="Google Shape;43;p42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2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2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lvl="1" indent="0" algn="r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lvl="2" indent="0" algn="r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lvl="3" indent="0" algn="r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lvl="4" indent="0" algn="r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lvl="5" indent="0" algn="r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lvl="6" indent="0" algn="r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lvl="7" indent="0" algn="r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lvl="8" indent="0" algn="r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ölüm Üst Bilgisi" type="secHead">
  <p:cSld name="SECTION_HEADER">
    <p:bg>
      <p:bgPr>
        <a:solidFill>
          <a:schemeClr val="lt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3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3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 panose="020F0502020204030204"/>
              <a:buNone/>
              <a:defRPr sz="8000" b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3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43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tr-TR"/>
          </a:p>
        </p:txBody>
      </p:sp>
      <p:cxnSp>
        <p:nvCxnSpPr>
          <p:cNvPr id="54" name="Google Shape;54;p43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İki İçerik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4"/>
          <p:cNvSpPr txBox="1">
            <a:spLocks noGrp="1"/>
          </p:cNvSpPr>
          <p:nvPr>
            <p:ph type="body" idx="1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8" name="Google Shape;58;p44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9" name="Google Shape;59;p44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4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4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rşılaştırma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5"/>
          <p:cNvSpPr txBox="1"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45"/>
          <p:cNvSpPr txBox="1">
            <a:spLocks noGrp="1"/>
          </p:cNvSpPr>
          <p:nvPr>
            <p:ph type="body" idx="2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6" name="Google Shape;66;p45"/>
          <p:cNvSpPr txBox="1">
            <a:spLocks noGrp="1"/>
          </p:cNvSpPr>
          <p:nvPr>
            <p:ph type="body" idx="3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45"/>
          <p:cNvSpPr txBox="1">
            <a:spLocks noGrp="1"/>
          </p:cNvSpPr>
          <p:nvPr>
            <p:ph type="body" idx="4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8" name="Google Shape;68;p4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alnızca Başlık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6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6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şlıklı İçerik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47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7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 panose="020F0502020204030204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7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81" name="Google Shape;81;p47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2" name="Google Shape;82;p47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lvl="1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lvl="2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lvl="3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lvl="4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lvl="5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lvl="6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lvl="7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lvl="8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8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38"/>
          <p:cNvSpPr/>
          <p:nvPr/>
        </p:nvSpPr>
        <p:spPr>
          <a:xfrm>
            <a:off x="0" y="6334316"/>
            <a:ext cx="12192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3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 panose="020F0502020204030204"/>
              <a:buNone/>
              <a:defRPr sz="4800" b="0" i="0" u="none" strike="noStrike" cap="none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38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 panose="020F0502020204030204"/>
              <a:buChar char=" "/>
              <a:defRPr sz="2000" b="0" i="0" u="none" strike="noStrike" cap="none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 panose="020F0502020204030204"/>
              <a:buChar char="◦"/>
              <a:defRPr sz="1800" b="0" i="0" u="none" strike="noStrike" cap="none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anose="020F0502020204030204"/>
              <a:buChar char="◦"/>
              <a:defRPr sz="1400" b="0" i="0" u="none" strike="noStrike" cap="none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anose="020F0502020204030204"/>
              <a:buChar char="◦"/>
              <a:defRPr sz="1400" b="0" i="0" u="none" strike="noStrike" cap="none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anose="020F0502020204030204"/>
              <a:buChar char="◦"/>
              <a:defRPr sz="1400" b="0" i="0" u="none" strike="noStrike" cap="none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anose="020F0502020204030204"/>
              <a:buChar char="◦"/>
              <a:defRPr sz="1400" b="0" i="0" u="none" strike="noStrike" cap="none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anose="020F0502020204030204"/>
              <a:buChar char="◦"/>
              <a:defRPr sz="1400" b="0" i="0" u="none" strike="noStrike" cap="none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anose="020F0502020204030204"/>
              <a:buChar char="◦"/>
              <a:defRPr sz="1400" b="0" i="0" u="none" strike="noStrike" cap="none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 panose="020F0502020204030204"/>
              <a:buChar char="◦"/>
              <a:defRPr sz="1400" b="0" i="0" u="none" strike="noStrike" cap="none">
                <a:solidFill>
                  <a:srgbClr val="3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4" name="Google Shape;14;p38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5" name="Google Shape;15;p38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6" name="Google Shape;16;p3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tr-TR"/>
          </a:p>
        </p:txBody>
      </p:sp>
      <p:cxnSp>
        <p:nvCxnSpPr>
          <p:cNvPr id="17" name="Google Shape;17;p38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 /><Relationship Id="rId13" Type="http://schemas.openxmlformats.org/officeDocument/2006/relationships/image" Target="../media/image13.svg" /><Relationship Id="rId3" Type="http://schemas.openxmlformats.org/officeDocument/2006/relationships/image" Target="../media/image3.svg" /><Relationship Id="rId7" Type="http://schemas.openxmlformats.org/officeDocument/2006/relationships/image" Target="../media/image7.svg" /><Relationship Id="rId12" Type="http://schemas.openxmlformats.org/officeDocument/2006/relationships/image" Target="../media/image12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3.xml" /><Relationship Id="rId6" Type="http://schemas.openxmlformats.org/officeDocument/2006/relationships/image" Target="../media/image6.png" /><Relationship Id="rId11" Type="http://schemas.openxmlformats.org/officeDocument/2006/relationships/image" Target="../media/image11.svg" /><Relationship Id="rId5" Type="http://schemas.openxmlformats.org/officeDocument/2006/relationships/image" Target="../media/image5.svg" /><Relationship Id="rId15" Type="http://schemas.openxmlformats.org/officeDocument/2006/relationships/image" Target="../media/image15.jpeg" /><Relationship Id="rId10" Type="http://schemas.openxmlformats.org/officeDocument/2006/relationships/image" Target="../media/image10.png" /><Relationship Id="rId4" Type="http://schemas.openxmlformats.org/officeDocument/2006/relationships/image" Target="../media/image4.png" /><Relationship Id="rId9" Type="http://schemas.openxmlformats.org/officeDocument/2006/relationships/image" Target="../media/image9.svg" /><Relationship Id="rId14" Type="http://schemas.openxmlformats.org/officeDocument/2006/relationships/image" Target="../media/image14.jpe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 /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3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3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3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3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3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 /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3.xml" 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 /><Relationship Id="rId3" Type="http://schemas.openxmlformats.org/officeDocument/2006/relationships/image" Target="../media/image32.png" /><Relationship Id="rId7" Type="http://schemas.openxmlformats.org/officeDocument/2006/relationships/image" Target="../media/image36.png" /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3.xml" /><Relationship Id="rId6" Type="http://schemas.openxmlformats.org/officeDocument/2006/relationships/image" Target="../media/image35.svg" /><Relationship Id="rId5" Type="http://schemas.openxmlformats.org/officeDocument/2006/relationships/image" Target="../media/image34.png" /><Relationship Id="rId4" Type="http://schemas.openxmlformats.org/officeDocument/2006/relationships/image" Target="../media/image33.svg" 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 /><Relationship Id="rId3" Type="http://schemas.openxmlformats.org/officeDocument/2006/relationships/image" Target="../media/image32.png" /><Relationship Id="rId7" Type="http://schemas.openxmlformats.org/officeDocument/2006/relationships/image" Target="../media/image36.png" /><Relationship Id="rId2" Type="http://schemas.openxmlformats.org/officeDocument/2006/relationships/image" Target="../media/image38.jpeg" /><Relationship Id="rId1" Type="http://schemas.openxmlformats.org/officeDocument/2006/relationships/slideLayout" Target="../slideLayouts/slideLayout3.xml" /><Relationship Id="rId6" Type="http://schemas.openxmlformats.org/officeDocument/2006/relationships/image" Target="../media/image35.svg" /><Relationship Id="rId5" Type="http://schemas.openxmlformats.org/officeDocument/2006/relationships/image" Target="../media/image34.png" /><Relationship Id="rId4" Type="http://schemas.openxmlformats.org/officeDocument/2006/relationships/image" Target="../media/image33.svg" 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 /><Relationship Id="rId3" Type="http://schemas.openxmlformats.org/officeDocument/2006/relationships/image" Target="../media/image32.png" /><Relationship Id="rId7" Type="http://schemas.openxmlformats.org/officeDocument/2006/relationships/image" Target="../media/image36.png" /><Relationship Id="rId2" Type="http://schemas.openxmlformats.org/officeDocument/2006/relationships/image" Target="../media/image38.jpeg" /><Relationship Id="rId1" Type="http://schemas.openxmlformats.org/officeDocument/2006/relationships/slideLayout" Target="../slideLayouts/slideLayout3.xml" /><Relationship Id="rId6" Type="http://schemas.openxmlformats.org/officeDocument/2006/relationships/image" Target="../media/image35.svg" /><Relationship Id="rId5" Type="http://schemas.openxmlformats.org/officeDocument/2006/relationships/image" Target="../media/image34.png" /><Relationship Id="rId4" Type="http://schemas.openxmlformats.org/officeDocument/2006/relationships/image" Target="../media/image33.svg" 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 /><Relationship Id="rId3" Type="http://schemas.openxmlformats.org/officeDocument/2006/relationships/image" Target="../media/image32.png" /><Relationship Id="rId7" Type="http://schemas.openxmlformats.org/officeDocument/2006/relationships/image" Target="../media/image36.png" /><Relationship Id="rId2" Type="http://schemas.openxmlformats.org/officeDocument/2006/relationships/image" Target="../media/image39.jpeg" /><Relationship Id="rId1" Type="http://schemas.openxmlformats.org/officeDocument/2006/relationships/slideLayout" Target="../slideLayouts/slideLayout3.xml" /><Relationship Id="rId6" Type="http://schemas.openxmlformats.org/officeDocument/2006/relationships/image" Target="../media/image35.svg" /><Relationship Id="rId5" Type="http://schemas.openxmlformats.org/officeDocument/2006/relationships/image" Target="../media/image34.png" /><Relationship Id="rId4" Type="http://schemas.openxmlformats.org/officeDocument/2006/relationships/image" Target="../media/image33.sv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18.jpeg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3.xml" 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 /><Relationship Id="rId13" Type="http://schemas.openxmlformats.org/officeDocument/2006/relationships/image" Target="../media/image45.png" /><Relationship Id="rId3" Type="http://schemas.openxmlformats.org/officeDocument/2006/relationships/image" Target="../media/image33.svg" /><Relationship Id="rId7" Type="http://schemas.openxmlformats.org/officeDocument/2006/relationships/image" Target="../media/image37.svg" /><Relationship Id="rId12" Type="http://schemas.openxmlformats.org/officeDocument/2006/relationships/image" Target="../media/image44.png" /><Relationship Id="rId2" Type="http://schemas.openxmlformats.org/officeDocument/2006/relationships/image" Target="../media/image32.png" /><Relationship Id="rId1" Type="http://schemas.openxmlformats.org/officeDocument/2006/relationships/slideLayout" Target="../slideLayouts/slideLayout3.xml" /><Relationship Id="rId6" Type="http://schemas.openxmlformats.org/officeDocument/2006/relationships/image" Target="../media/image36.png" /><Relationship Id="rId11" Type="http://schemas.openxmlformats.org/officeDocument/2006/relationships/image" Target="../media/image43.svg" /><Relationship Id="rId5" Type="http://schemas.openxmlformats.org/officeDocument/2006/relationships/image" Target="../media/image35.svg" /><Relationship Id="rId10" Type="http://schemas.openxmlformats.org/officeDocument/2006/relationships/image" Target="../media/image42.png" /><Relationship Id="rId4" Type="http://schemas.openxmlformats.org/officeDocument/2006/relationships/image" Target="../media/image34.png" /><Relationship Id="rId9" Type="http://schemas.openxmlformats.org/officeDocument/2006/relationships/image" Target="../media/image41.svg" 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 /><Relationship Id="rId13" Type="http://schemas.openxmlformats.org/officeDocument/2006/relationships/image" Target="../media/image45.png" /><Relationship Id="rId3" Type="http://schemas.openxmlformats.org/officeDocument/2006/relationships/image" Target="../media/image33.svg" /><Relationship Id="rId7" Type="http://schemas.openxmlformats.org/officeDocument/2006/relationships/image" Target="../media/image37.svg" /><Relationship Id="rId12" Type="http://schemas.openxmlformats.org/officeDocument/2006/relationships/image" Target="../media/image44.png" /><Relationship Id="rId2" Type="http://schemas.openxmlformats.org/officeDocument/2006/relationships/image" Target="../media/image32.png" /><Relationship Id="rId1" Type="http://schemas.openxmlformats.org/officeDocument/2006/relationships/slideLayout" Target="../slideLayouts/slideLayout3.xml" /><Relationship Id="rId6" Type="http://schemas.openxmlformats.org/officeDocument/2006/relationships/image" Target="../media/image36.png" /><Relationship Id="rId11" Type="http://schemas.openxmlformats.org/officeDocument/2006/relationships/image" Target="../media/image43.svg" /><Relationship Id="rId5" Type="http://schemas.openxmlformats.org/officeDocument/2006/relationships/image" Target="../media/image35.svg" /><Relationship Id="rId10" Type="http://schemas.openxmlformats.org/officeDocument/2006/relationships/image" Target="../media/image42.png" /><Relationship Id="rId4" Type="http://schemas.openxmlformats.org/officeDocument/2006/relationships/image" Target="../media/image34.png" /><Relationship Id="rId9" Type="http://schemas.openxmlformats.org/officeDocument/2006/relationships/image" Target="../media/image41.svg" 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 /><Relationship Id="rId13" Type="http://schemas.openxmlformats.org/officeDocument/2006/relationships/image" Target="../media/image45.png" /><Relationship Id="rId3" Type="http://schemas.openxmlformats.org/officeDocument/2006/relationships/image" Target="../media/image33.svg" /><Relationship Id="rId7" Type="http://schemas.openxmlformats.org/officeDocument/2006/relationships/image" Target="../media/image37.svg" /><Relationship Id="rId12" Type="http://schemas.openxmlformats.org/officeDocument/2006/relationships/image" Target="../media/image44.png" /><Relationship Id="rId2" Type="http://schemas.openxmlformats.org/officeDocument/2006/relationships/image" Target="../media/image32.png" /><Relationship Id="rId1" Type="http://schemas.openxmlformats.org/officeDocument/2006/relationships/slideLayout" Target="../slideLayouts/slideLayout3.xml" /><Relationship Id="rId6" Type="http://schemas.openxmlformats.org/officeDocument/2006/relationships/image" Target="../media/image36.png" /><Relationship Id="rId11" Type="http://schemas.openxmlformats.org/officeDocument/2006/relationships/image" Target="../media/image43.svg" /><Relationship Id="rId5" Type="http://schemas.openxmlformats.org/officeDocument/2006/relationships/image" Target="../media/image35.svg" /><Relationship Id="rId10" Type="http://schemas.openxmlformats.org/officeDocument/2006/relationships/image" Target="../media/image42.png" /><Relationship Id="rId4" Type="http://schemas.openxmlformats.org/officeDocument/2006/relationships/image" Target="../media/image34.png" /><Relationship Id="rId9" Type="http://schemas.openxmlformats.org/officeDocument/2006/relationships/image" Target="../media/image41.svg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 /><Relationship Id="rId1" Type="http://schemas.openxmlformats.org/officeDocument/2006/relationships/slideLayout" Target="../slideLayouts/slideLayout3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0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 /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3.xml" /><Relationship Id="rId5" Type="http://schemas.openxmlformats.org/officeDocument/2006/relationships/image" Target="../media/image22.jpeg" /><Relationship Id="rId4" Type="http://schemas.openxmlformats.org/officeDocument/2006/relationships/image" Target="../media/image21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23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24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25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25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26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 /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1685">
            <a:off x="4137660" y="521123"/>
            <a:ext cx="7506547" cy="15036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1685">
            <a:off x="3824605" y="374650"/>
            <a:ext cx="7506335" cy="252920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350385" y="510540"/>
            <a:ext cx="6713855" cy="2053590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algn="ctr">
              <a:lnSpc>
                <a:spcPts val="10190"/>
              </a:lnSpc>
            </a:pPr>
            <a:r>
              <a:rPr lang="en-US" sz="4800">
                <a:solidFill>
                  <a:srgbClr val="F8F5EA"/>
                </a:solidFill>
                <a:latin typeface="Nunito Bold Bold"/>
              </a:rPr>
              <a:t>AKRAN</a:t>
            </a:r>
            <a:r>
              <a:rPr lang="tr-TR" altLang="en-US" sz="4800">
                <a:solidFill>
                  <a:srgbClr val="F8F5EA"/>
                </a:solidFill>
                <a:latin typeface="Nunito Bold Bold"/>
              </a:rPr>
              <a:t> ZORBALIĞI</a:t>
            </a:r>
            <a:r>
              <a:rPr lang="en-US" sz="4800">
                <a:solidFill>
                  <a:srgbClr val="F8F5EA"/>
                </a:solidFill>
                <a:latin typeface="Nunito Bold Bold"/>
              </a:rPr>
              <a:t> </a:t>
            </a:r>
            <a:endParaRPr lang="tr-TR" altLang="en-US" sz="4800">
              <a:solidFill>
                <a:srgbClr val="F8F5EA"/>
              </a:solidFill>
              <a:latin typeface="Nunito Bold Bold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616304">
            <a:off x="-666234" y="3849060"/>
            <a:ext cx="1986385" cy="133629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202255">
            <a:off x="10992359" y="4016718"/>
            <a:ext cx="2173709" cy="18851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896365">
            <a:off x="345007" y="459165"/>
            <a:ext cx="1842425" cy="10954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0799999">
            <a:off x="9476246" y="6082273"/>
            <a:ext cx="1925007" cy="962503"/>
          </a:xfrm>
          <a:prstGeom prst="rect">
            <a:avLst/>
          </a:prstGeom>
        </p:spPr>
      </p:pic>
      <p:pic>
        <p:nvPicPr>
          <p:cNvPr id="2054" name="Picture 6" descr="http://www.dagmedya.net/wp-content/uploads/2012/11/%C5%9Fiddete-son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487" y="1957282"/>
            <a:ext cx="4623647" cy="454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martidergisi.com/wp-content/uploads/2012/01/akranzorbaligi7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0000">
            <a:off x="2096347" y="2487507"/>
            <a:ext cx="2390987" cy="376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3444240" y="597535"/>
            <a:ext cx="40640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85800" y="1130653"/>
            <a:ext cx="9711567" cy="4847052"/>
          </a:xfrm>
          <a:prstGeom prst="rect">
            <a:avLst/>
          </a:prstGeom>
          <a:solidFill>
            <a:srgbClr val="FFE36D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01"/>
          <a:stretch>
            <a:fillRect/>
          </a:stretch>
        </p:blipFill>
        <p:spPr>
          <a:xfrm rot="169074">
            <a:off x="1420130" y="393176"/>
            <a:ext cx="6464741" cy="147495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817234" y="2004982"/>
            <a:ext cx="8913441" cy="1148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2135" dirty="0">
                <a:solidFill>
                  <a:srgbClr val="000000"/>
                </a:solidFill>
                <a:latin typeface="Arialle Bold" panose="020B0704020202020204"/>
              </a:rPr>
              <a:t>Bilgi ve iletişim teknolojisi araçları özellikle cep telefonu ve internet </a:t>
            </a:r>
            <a:r>
              <a:rPr lang="en-US" sz="2135" dirty="0" err="1">
                <a:solidFill>
                  <a:srgbClr val="000000"/>
                </a:solidFill>
                <a:latin typeface="Arialle Bold" panose="020B0704020202020204"/>
              </a:rPr>
              <a:t>yoluyla</a:t>
            </a:r>
            <a:r>
              <a:rPr lang="en-US" sz="2135" dirty="0">
                <a:solidFill>
                  <a:srgbClr val="000000"/>
                </a:solidFill>
                <a:latin typeface="Arialle Bold" panose="020B0704020202020204"/>
              </a:rPr>
              <a:t> zorbalık yapılmasıdır.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94623" y="1130653"/>
            <a:ext cx="5915755" cy="707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20"/>
              </a:lnSpc>
              <a:spcBef>
                <a:spcPct val="0"/>
              </a:spcBef>
            </a:pPr>
            <a:r>
              <a:rPr lang="en-US" sz="3065">
                <a:solidFill>
                  <a:srgbClr val="000000"/>
                </a:solidFill>
                <a:latin typeface="Nunito Bold"/>
              </a:rPr>
              <a:t>SİBER ZORBALIK</a:t>
            </a:r>
            <a:r>
              <a:rPr lang="tr-TR" altLang="en-US" sz="3065">
                <a:solidFill>
                  <a:srgbClr val="000000"/>
                </a:solidFill>
                <a:latin typeface="Nunito Bold"/>
              </a:rPr>
              <a:t> NEDİR</a:t>
            </a:r>
            <a:r>
              <a:rPr lang="en-US" sz="3065">
                <a:solidFill>
                  <a:srgbClr val="000000"/>
                </a:solidFill>
                <a:latin typeface="Nunito Bold"/>
              </a:rPr>
              <a:t>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17234" y="3348621"/>
            <a:ext cx="8913441" cy="3532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0"/>
              </a:lnSpc>
            </a:pPr>
            <a:r>
              <a:rPr lang="en-US" sz="2200" dirty="0">
                <a:solidFill>
                  <a:srgbClr val="000000"/>
                </a:solidFill>
                <a:latin typeface="Barlow Light Bold" panose="00000500000000000000"/>
              </a:rPr>
              <a:t>Bu </a:t>
            </a:r>
            <a:r>
              <a:rPr lang="en-US" sz="2200" dirty="0" err="1">
                <a:solidFill>
                  <a:srgbClr val="000000"/>
                </a:solidFill>
                <a:latin typeface="Barlow Light Bold" panose="00000500000000000000"/>
              </a:rPr>
              <a:t>tür</a:t>
            </a:r>
            <a:r>
              <a:rPr lang="en-US" sz="2200" dirty="0">
                <a:solidFill>
                  <a:srgbClr val="000000"/>
                </a:solidFill>
                <a:latin typeface="Barlow Light Bold" panose="00000500000000000000"/>
              </a:rPr>
              <a:t> zorbalıklar sosyal medyada, mesajlaşma platformlarında, </a:t>
            </a:r>
            <a:r>
              <a:rPr lang="en-US" sz="2200" dirty="0" err="1">
                <a:solidFill>
                  <a:srgbClr val="000000"/>
                </a:solidFill>
                <a:latin typeface="Barlow Light Bold" panose="00000500000000000000"/>
              </a:rPr>
              <a:t>oyun</a:t>
            </a:r>
            <a:r>
              <a:rPr lang="en-US" sz="2200" dirty="0">
                <a:solidFill>
                  <a:srgbClr val="000000"/>
                </a:solidFill>
                <a:latin typeface="Barlow Light Bold" panose="00000500000000000000"/>
              </a:rPr>
              <a:t> platformlarında ve cep </a:t>
            </a:r>
            <a:r>
              <a:rPr lang="en-US" sz="2200" dirty="0" err="1">
                <a:solidFill>
                  <a:srgbClr val="000000"/>
                </a:solidFill>
                <a:latin typeface="Barlow Light Bold" panose="00000500000000000000"/>
              </a:rPr>
              <a:t>telefonlarında</a:t>
            </a:r>
            <a:r>
              <a:rPr lang="en-US" sz="2200" dirty="0">
                <a:solidFill>
                  <a:srgbClr val="000000"/>
                </a:solidFill>
                <a:latin typeface="Barlow Light Bold" panose="0000050000000000000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Barlow Light Bold" panose="00000500000000000000"/>
              </a:rPr>
              <a:t>görülebilir</a:t>
            </a:r>
            <a:r>
              <a:rPr lang="en-US" sz="2200" dirty="0">
                <a:solidFill>
                  <a:srgbClr val="000000"/>
                </a:solidFill>
                <a:latin typeface="Barlow Light Bold" panose="0000050000000000000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Barlow Light Bold" panose="00000500000000000000"/>
              </a:rPr>
              <a:t>Hedef</a:t>
            </a:r>
            <a:r>
              <a:rPr lang="en-US" sz="2200" dirty="0">
                <a:solidFill>
                  <a:srgbClr val="000000"/>
                </a:solidFill>
                <a:latin typeface="Barlow Light Bold" panose="0000050000000000000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Barlow Light Bold" panose="00000500000000000000"/>
              </a:rPr>
              <a:t>seçilen</a:t>
            </a:r>
            <a:r>
              <a:rPr lang="en-US" sz="2200" dirty="0">
                <a:solidFill>
                  <a:srgbClr val="000000"/>
                </a:solidFill>
                <a:latin typeface="Barlow Light Bold" panose="0000050000000000000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Barlow Light Bold" panose="00000500000000000000"/>
              </a:rPr>
              <a:t>kişileri</a:t>
            </a:r>
            <a:r>
              <a:rPr lang="en-US" sz="2200" dirty="0">
                <a:solidFill>
                  <a:srgbClr val="000000"/>
                </a:solidFill>
                <a:latin typeface="Barlow Light Bold" panose="0000050000000000000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Barlow Light Bold" panose="00000500000000000000"/>
              </a:rPr>
              <a:t>korkutmaya</a:t>
            </a:r>
            <a:r>
              <a:rPr lang="en-US" sz="2200" dirty="0">
                <a:solidFill>
                  <a:srgbClr val="000000"/>
                </a:solidFill>
                <a:latin typeface="Barlow Light Bold" panose="0000050000000000000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Barlow Light Bold" panose="00000500000000000000"/>
              </a:rPr>
              <a:t>kızdırmaya</a:t>
            </a:r>
            <a:r>
              <a:rPr lang="en-US" sz="2200" dirty="0">
                <a:solidFill>
                  <a:srgbClr val="000000"/>
                </a:solidFill>
                <a:latin typeface="Barlow Light Bold" panose="0000050000000000000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Barlow Light Bold" panose="00000500000000000000"/>
              </a:rPr>
              <a:t>ya</a:t>
            </a:r>
            <a:r>
              <a:rPr lang="en-US" sz="2200" dirty="0">
                <a:solidFill>
                  <a:srgbClr val="000000"/>
                </a:solidFill>
                <a:latin typeface="Barlow Light Bold" panose="00000500000000000000"/>
              </a:rPr>
              <a:t> da </a:t>
            </a:r>
            <a:r>
              <a:rPr lang="en-US" sz="2200" dirty="0" err="1">
                <a:solidFill>
                  <a:srgbClr val="000000"/>
                </a:solidFill>
                <a:latin typeface="Barlow Light Bold" panose="00000500000000000000"/>
              </a:rPr>
              <a:t>utandırmaya</a:t>
            </a:r>
            <a:r>
              <a:rPr lang="en-US" sz="2200" dirty="0">
                <a:solidFill>
                  <a:srgbClr val="000000"/>
                </a:solidFill>
                <a:latin typeface="Barlow Light Bold" panose="0000050000000000000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Barlow Light Bold" panose="00000500000000000000"/>
              </a:rPr>
              <a:t>yönelik</a:t>
            </a:r>
            <a:r>
              <a:rPr lang="en-US" sz="2200" dirty="0">
                <a:solidFill>
                  <a:srgbClr val="000000"/>
                </a:solidFill>
                <a:latin typeface="Barlow Light Bold" panose="0000050000000000000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Barlow Light Bold" panose="00000500000000000000"/>
              </a:rPr>
              <a:t>olarak</a:t>
            </a:r>
            <a:r>
              <a:rPr lang="en-US" sz="2200" dirty="0">
                <a:solidFill>
                  <a:srgbClr val="000000"/>
                </a:solidFill>
                <a:latin typeface="Barlow Light Bold" panose="0000050000000000000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Barlow Light Bold" panose="00000500000000000000"/>
              </a:rPr>
              <a:t>tekrarlanan</a:t>
            </a:r>
            <a:r>
              <a:rPr lang="en-US" sz="2200" dirty="0">
                <a:solidFill>
                  <a:srgbClr val="000000"/>
                </a:solidFill>
                <a:latin typeface="Barlow Light Bold" panose="00000500000000000000"/>
              </a:rPr>
              <a:t> bir </a:t>
            </a:r>
            <a:r>
              <a:rPr lang="en-US" sz="2200" dirty="0" err="1">
                <a:solidFill>
                  <a:srgbClr val="000000"/>
                </a:solidFill>
                <a:latin typeface="Barlow Light Bold" panose="00000500000000000000"/>
              </a:rPr>
              <a:t>davranıştır</a:t>
            </a:r>
            <a:r>
              <a:rPr lang="en-US" sz="2200" dirty="0">
                <a:solidFill>
                  <a:srgbClr val="000000"/>
                </a:solidFill>
                <a:latin typeface="Barlow Light Bold" panose="00000500000000000000"/>
              </a:rPr>
              <a:t>. Buna </a:t>
            </a:r>
            <a:r>
              <a:rPr lang="en-US" sz="2200" dirty="0" err="1">
                <a:solidFill>
                  <a:srgbClr val="000000"/>
                </a:solidFill>
                <a:latin typeface="Barlow Light Bold" panose="00000500000000000000"/>
              </a:rPr>
              <a:t>örnek</a:t>
            </a:r>
            <a:r>
              <a:rPr lang="en-US" sz="2200" dirty="0">
                <a:solidFill>
                  <a:srgbClr val="000000"/>
                </a:solidFill>
                <a:latin typeface="Barlow Light Bold" panose="0000050000000000000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Barlow Light Bold" panose="00000500000000000000"/>
              </a:rPr>
              <a:t>olarak</a:t>
            </a:r>
            <a:r>
              <a:rPr lang="en-US" sz="2200" dirty="0">
                <a:solidFill>
                  <a:srgbClr val="000000"/>
                </a:solidFill>
                <a:latin typeface="Barlow Light Bold" panose="0000050000000000000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Barlow Light Bold" panose="00000500000000000000"/>
              </a:rPr>
              <a:t>şu</a:t>
            </a:r>
            <a:r>
              <a:rPr lang="en-US" sz="2200" dirty="0">
                <a:solidFill>
                  <a:srgbClr val="000000"/>
                </a:solidFill>
                <a:latin typeface="Barlow Light Bold" panose="0000050000000000000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Barlow Light Bold" panose="00000500000000000000"/>
              </a:rPr>
              <a:t>eylemler</a:t>
            </a:r>
            <a:r>
              <a:rPr lang="en-US" sz="2200" dirty="0">
                <a:solidFill>
                  <a:srgbClr val="000000"/>
                </a:solidFill>
                <a:latin typeface="Barlow Light Bold" panose="0000050000000000000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Barlow Light Bold" panose="00000500000000000000"/>
              </a:rPr>
              <a:t>gösterilebilir</a:t>
            </a:r>
            <a:r>
              <a:rPr lang="en-US" sz="2200" dirty="0">
                <a:solidFill>
                  <a:srgbClr val="000000"/>
                </a:solidFill>
                <a:latin typeface="Barlow Light Bold" panose="00000500000000000000"/>
              </a:rPr>
              <a:t>:</a:t>
            </a:r>
          </a:p>
          <a:p>
            <a:pPr>
              <a:lnSpc>
                <a:spcPts val="5445"/>
              </a:lnSpc>
            </a:pPr>
            <a:endParaRPr lang="en-US" sz="2200" dirty="0">
              <a:solidFill>
                <a:srgbClr val="000000"/>
              </a:solidFill>
              <a:latin typeface="Barlow Light Bold" panose="00000500000000000000"/>
            </a:endParaRPr>
          </a:p>
          <a:p>
            <a:pPr>
              <a:lnSpc>
                <a:spcPts val="1155"/>
              </a:lnSpc>
            </a:pPr>
            <a:endParaRPr lang="en-US" sz="2200" dirty="0">
              <a:solidFill>
                <a:srgbClr val="000000"/>
              </a:solidFill>
              <a:latin typeface="Barlow Light Bold" panose="00000500000000000000"/>
            </a:endParaRPr>
          </a:p>
        </p:txBody>
      </p:sp>
      <p:pic>
        <p:nvPicPr>
          <p:cNvPr id="8" name="Resim 7" descr="çizim içeren bir resim&#10;&#10;Açıklama otomatik olarak oluşturuldu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620" y="99695"/>
            <a:ext cx="3763645" cy="2062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74015" y="1130935"/>
            <a:ext cx="11581130" cy="4846955"/>
          </a:xfrm>
          <a:prstGeom prst="rect">
            <a:avLst/>
          </a:prstGeom>
          <a:solidFill>
            <a:srgbClr val="FFE36D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01"/>
          <a:stretch>
            <a:fillRect/>
          </a:stretch>
        </p:blipFill>
        <p:spPr>
          <a:xfrm rot="169074">
            <a:off x="593995" y="-90059"/>
            <a:ext cx="6464741" cy="147495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508" y="423263"/>
            <a:ext cx="5915755" cy="707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20"/>
              </a:lnSpc>
              <a:spcBef>
                <a:spcPct val="0"/>
              </a:spcBef>
            </a:pPr>
            <a:r>
              <a:rPr lang="en-US" sz="3065">
                <a:solidFill>
                  <a:srgbClr val="000000"/>
                </a:solidFill>
                <a:latin typeface="Nunito Bold"/>
              </a:rPr>
              <a:t>SİBER ZORBALIK</a:t>
            </a:r>
            <a:r>
              <a:rPr lang="tr-TR" altLang="en-US" sz="3065">
                <a:solidFill>
                  <a:srgbClr val="000000"/>
                </a:solidFill>
                <a:latin typeface="Nunito Bold"/>
              </a:rPr>
              <a:t> NEDİR</a:t>
            </a:r>
            <a:r>
              <a:rPr lang="en-US" sz="3065">
                <a:solidFill>
                  <a:srgbClr val="000000"/>
                </a:solidFill>
                <a:latin typeface="Nunito Bold"/>
              </a:rPr>
              <a:t>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61340" y="1308735"/>
            <a:ext cx="11300460" cy="704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39750" lvl="1" indent="-269875">
              <a:lnSpc>
                <a:spcPts val="3725"/>
              </a:lnSpc>
              <a:buFont typeface="Arial" panose="020B0604020202020204"/>
              <a:buChar char="•"/>
            </a:pPr>
            <a:r>
              <a:rPr lang="en-US" sz="2000" dirty="0" err="1">
                <a:solidFill>
                  <a:srgbClr val="242254"/>
                </a:solidFill>
                <a:latin typeface="+mn-ea"/>
                <a:cs typeface="+mn-ea"/>
              </a:rPr>
              <a:t>Tehdit</a:t>
            </a:r>
            <a:r>
              <a:rPr lang="en-US" sz="2000" dirty="0">
                <a:solidFill>
                  <a:srgbClr val="242254"/>
                </a:solidFill>
                <a:latin typeface="+mn-ea"/>
                <a:cs typeface="+mn-ea"/>
              </a:rPr>
              <a:t> </a:t>
            </a:r>
            <a:r>
              <a:rPr lang="en-US" sz="2000" dirty="0" err="1">
                <a:solidFill>
                  <a:srgbClr val="242254"/>
                </a:solidFill>
                <a:latin typeface="+mn-ea"/>
                <a:cs typeface="+mn-ea"/>
              </a:rPr>
              <a:t>mesajları</a:t>
            </a:r>
            <a:r>
              <a:rPr lang="en-US" sz="2000" dirty="0">
                <a:solidFill>
                  <a:srgbClr val="242254"/>
                </a:solidFill>
                <a:latin typeface="+mn-ea"/>
                <a:cs typeface="+mn-ea"/>
              </a:rPr>
              <a:t> </a:t>
            </a:r>
            <a:r>
              <a:rPr lang="en-US" sz="2000" dirty="0" err="1">
                <a:solidFill>
                  <a:srgbClr val="242254"/>
                </a:solidFill>
                <a:latin typeface="+mn-ea"/>
                <a:cs typeface="+mn-ea"/>
              </a:rPr>
              <a:t>yollamak</a:t>
            </a:r>
            <a:r>
              <a:rPr lang="en-US" sz="2000" dirty="0">
                <a:solidFill>
                  <a:srgbClr val="242254"/>
                </a:solidFill>
                <a:latin typeface="+mn-ea"/>
                <a:cs typeface="+mn-ea"/>
              </a:rPr>
              <a:t>, </a:t>
            </a:r>
            <a:r>
              <a:rPr lang="en-US" sz="2000" dirty="0" err="1">
                <a:solidFill>
                  <a:srgbClr val="242254"/>
                </a:solidFill>
                <a:latin typeface="+mn-ea"/>
                <a:cs typeface="+mn-ea"/>
              </a:rPr>
              <a:t>hakarete</a:t>
            </a:r>
            <a:r>
              <a:rPr lang="en-US" sz="2000" dirty="0">
                <a:solidFill>
                  <a:srgbClr val="242254"/>
                </a:solidFill>
                <a:latin typeface="+mn-ea"/>
                <a:cs typeface="+mn-ea"/>
              </a:rPr>
              <a:t> </a:t>
            </a:r>
            <a:r>
              <a:rPr lang="en-US" sz="2000" dirty="0" err="1">
                <a:solidFill>
                  <a:srgbClr val="242254"/>
                </a:solidFill>
                <a:latin typeface="+mn-ea"/>
                <a:cs typeface="+mn-ea"/>
              </a:rPr>
              <a:t>varan</a:t>
            </a:r>
            <a:r>
              <a:rPr lang="en-US" sz="2000" dirty="0">
                <a:solidFill>
                  <a:srgbClr val="242254"/>
                </a:solidFill>
                <a:latin typeface="+mn-ea"/>
                <a:cs typeface="+mn-ea"/>
              </a:rPr>
              <a:t> </a:t>
            </a:r>
            <a:r>
              <a:rPr lang="en-US" sz="2000" dirty="0" err="1">
                <a:solidFill>
                  <a:srgbClr val="242254"/>
                </a:solidFill>
                <a:latin typeface="+mn-ea"/>
                <a:cs typeface="+mn-ea"/>
              </a:rPr>
              <a:t>ifadeler</a:t>
            </a:r>
            <a:r>
              <a:rPr lang="en-US" sz="2000" dirty="0">
                <a:solidFill>
                  <a:srgbClr val="242254"/>
                </a:solidFill>
                <a:latin typeface="+mn-ea"/>
                <a:cs typeface="+mn-ea"/>
              </a:rPr>
              <a:t> </a:t>
            </a:r>
            <a:r>
              <a:rPr lang="en-US" sz="2000" dirty="0" err="1">
                <a:solidFill>
                  <a:srgbClr val="242254"/>
                </a:solidFill>
                <a:latin typeface="+mn-ea"/>
                <a:cs typeface="+mn-ea"/>
              </a:rPr>
              <a:t>kullanmak</a:t>
            </a:r>
            <a:r>
              <a:rPr lang="en-US" sz="2000" dirty="0">
                <a:solidFill>
                  <a:srgbClr val="242254"/>
                </a:solidFill>
                <a:latin typeface="+mn-ea"/>
                <a:cs typeface="+mn-ea"/>
              </a:rPr>
              <a:t>,</a:t>
            </a:r>
          </a:p>
          <a:p>
            <a:pPr marL="539750" lvl="1" indent="-269875">
              <a:lnSpc>
                <a:spcPts val="3725"/>
              </a:lnSpc>
              <a:buFont typeface="Arial" panose="020B0604020202020204"/>
              <a:buChar char="•"/>
            </a:pPr>
            <a:r>
              <a:rPr lang="en-US" sz="2000" dirty="0">
                <a:solidFill>
                  <a:srgbClr val="000000"/>
                </a:solidFill>
                <a:latin typeface="+mn-ea"/>
                <a:cs typeface="+mn-ea"/>
              </a:rPr>
              <a:t>Sosyal medyada bir </a:t>
            </a:r>
            <a:r>
              <a:rPr lang="en-US" sz="2000" dirty="0" err="1">
                <a:solidFill>
                  <a:srgbClr val="000000"/>
                </a:solidFill>
                <a:latin typeface="+mn-ea"/>
                <a:cs typeface="+mn-ea"/>
              </a:rPr>
              <a:t>başkasının</a:t>
            </a:r>
            <a:r>
              <a:rPr lang="en-US" sz="2000" dirty="0">
                <a:solidFill>
                  <a:srgbClr val="000000"/>
                </a:solidFill>
                <a:latin typeface="+mn-ea"/>
                <a:cs typeface="+mn-e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ea"/>
                <a:cs typeface="+mn-ea"/>
              </a:rPr>
              <a:t>rahatsızlık</a:t>
            </a:r>
            <a:r>
              <a:rPr lang="en-US" sz="2000" dirty="0">
                <a:solidFill>
                  <a:srgbClr val="000000"/>
                </a:solidFill>
                <a:latin typeface="+mn-ea"/>
                <a:cs typeface="+mn-e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ea"/>
                <a:cs typeface="+mn-ea"/>
              </a:rPr>
              <a:t>verici</a:t>
            </a:r>
            <a:r>
              <a:rPr lang="en-US" sz="2000" dirty="0">
                <a:solidFill>
                  <a:srgbClr val="000000"/>
                </a:solidFill>
                <a:latin typeface="+mn-ea"/>
                <a:cs typeface="+mn-e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ea"/>
                <a:cs typeface="+mn-ea"/>
              </a:rPr>
              <a:t>görüntülerini</a:t>
            </a:r>
            <a:r>
              <a:rPr lang="en-US" sz="2000" dirty="0">
                <a:solidFill>
                  <a:srgbClr val="000000"/>
                </a:solidFill>
                <a:latin typeface="+mn-ea"/>
                <a:cs typeface="+mn-e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ea"/>
                <a:cs typeface="+mn-ea"/>
              </a:rPr>
              <a:t>yayınlamak</a:t>
            </a:r>
            <a:r>
              <a:rPr lang="en-US" sz="2000" dirty="0">
                <a:solidFill>
                  <a:srgbClr val="000000"/>
                </a:solidFill>
                <a:latin typeface="+mn-ea"/>
                <a:cs typeface="+mn-ea"/>
              </a:rPr>
              <a:t>,</a:t>
            </a:r>
          </a:p>
          <a:p>
            <a:pPr marL="539750" lvl="1" indent="-269875">
              <a:lnSpc>
                <a:spcPts val="3725"/>
              </a:lnSpc>
              <a:buFont typeface="Arial" panose="020B0604020202020204"/>
              <a:buChar char="•"/>
            </a:pPr>
            <a:r>
              <a:rPr lang="en-US" sz="2000" dirty="0">
                <a:solidFill>
                  <a:srgbClr val="000000"/>
                </a:solidFill>
                <a:latin typeface="+mn-ea"/>
                <a:cs typeface="+mn-ea"/>
              </a:rPr>
              <a:t>Bir </a:t>
            </a:r>
            <a:r>
              <a:rPr lang="en-US" sz="2000" dirty="0" err="1">
                <a:solidFill>
                  <a:srgbClr val="000000"/>
                </a:solidFill>
                <a:latin typeface="+mn-ea"/>
                <a:cs typeface="+mn-ea"/>
              </a:rPr>
              <a:t>başkasının</a:t>
            </a:r>
            <a:r>
              <a:rPr lang="en-US" sz="2000" dirty="0">
                <a:solidFill>
                  <a:srgbClr val="000000"/>
                </a:solidFill>
                <a:latin typeface="+mn-ea"/>
                <a:cs typeface="+mn-e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ea"/>
                <a:cs typeface="+mn-ea"/>
              </a:rPr>
              <a:t>özel</a:t>
            </a:r>
            <a:r>
              <a:rPr lang="en-US" sz="2000" dirty="0">
                <a:solidFill>
                  <a:srgbClr val="000000"/>
                </a:solidFill>
                <a:latin typeface="+mn-ea"/>
                <a:cs typeface="+mn-e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ea"/>
                <a:cs typeface="+mn-ea"/>
              </a:rPr>
              <a:t>ya</a:t>
            </a:r>
            <a:r>
              <a:rPr lang="en-US" sz="2000" dirty="0">
                <a:solidFill>
                  <a:srgbClr val="000000"/>
                </a:solidFill>
                <a:latin typeface="+mn-ea"/>
                <a:cs typeface="+mn-ea"/>
              </a:rPr>
              <a:t> da mahrem </a:t>
            </a:r>
            <a:r>
              <a:rPr lang="en-US" sz="2000" dirty="0" err="1">
                <a:solidFill>
                  <a:srgbClr val="000000"/>
                </a:solidFill>
                <a:latin typeface="+mn-ea"/>
                <a:cs typeface="+mn-ea"/>
              </a:rPr>
              <a:t>bilgilerini</a:t>
            </a:r>
            <a:r>
              <a:rPr lang="en-US" sz="2000" dirty="0">
                <a:solidFill>
                  <a:srgbClr val="000000"/>
                </a:solidFill>
                <a:latin typeface="+mn-ea"/>
                <a:cs typeface="+mn-e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ea"/>
                <a:cs typeface="+mn-ea"/>
              </a:rPr>
              <a:t>sızdırmak</a:t>
            </a:r>
            <a:r>
              <a:rPr lang="en-US" sz="2000" dirty="0">
                <a:solidFill>
                  <a:srgbClr val="000000"/>
                </a:solidFill>
                <a:latin typeface="+mn-ea"/>
                <a:cs typeface="+mn-ea"/>
              </a:rPr>
              <a:t>,</a:t>
            </a:r>
          </a:p>
          <a:p>
            <a:pPr marL="539750" lvl="1" indent="-269875">
              <a:lnSpc>
                <a:spcPts val="3725"/>
              </a:lnSpc>
              <a:buFont typeface="Arial" panose="020B0604020202020204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+mn-ea"/>
                <a:cs typeface="+mn-ea"/>
              </a:rPr>
              <a:t>Anonim</a:t>
            </a:r>
            <a:r>
              <a:rPr lang="en-US" sz="2000" dirty="0">
                <a:solidFill>
                  <a:srgbClr val="000000"/>
                </a:solidFill>
                <a:latin typeface="+mn-ea"/>
                <a:cs typeface="+mn-ea"/>
              </a:rPr>
              <a:t> hesaplardan taciz </a:t>
            </a:r>
            <a:r>
              <a:rPr lang="en-US" sz="2000" dirty="0" err="1">
                <a:solidFill>
                  <a:srgbClr val="000000"/>
                </a:solidFill>
                <a:latin typeface="+mn-ea"/>
                <a:cs typeface="+mn-ea"/>
              </a:rPr>
              <a:t>etmek</a:t>
            </a:r>
            <a:r>
              <a:rPr lang="en-US" sz="2000" dirty="0">
                <a:solidFill>
                  <a:srgbClr val="000000"/>
                </a:solidFill>
                <a:latin typeface="+mn-ea"/>
                <a:cs typeface="+mn-ea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+mn-ea"/>
                <a:cs typeface="+mn-ea"/>
              </a:rPr>
              <a:t>rahatsızlık</a:t>
            </a:r>
            <a:r>
              <a:rPr lang="en-US" sz="2000" dirty="0">
                <a:solidFill>
                  <a:srgbClr val="000000"/>
                </a:solidFill>
                <a:latin typeface="+mn-ea"/>
                <a:cs typeface="+mn-e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ea"/>
                <a:cs typeface="+mn-ea"/>
              </a:rPr>
              <a:t>vermek</a:t>
            </a:r>
            <a:r>
              <a:rPr lang="en-US" sz="2000" dirty="0">
                <a:solidFill>
                  <a:srgbClr val="000000"/>
                </a:solidFill>
                <a:latin typeface="+mn-ea"/>
                <a:cs typeface="+mn-ea"/>
              </a:rPr>
              <a:t>,</a:t>
            </a:r>
          </a:p>
          <a:p>
            <a:pPr marL="539750" lvl="1" indent="-269875">
              <a:lnSpc>
                <a:spcPts val="3725"/>
              </a:lnSpc>
              <a:buFont typeface="Arial" panose="020B0604020202020204"/>
              <a:buChar char="•"/>
            </a:pPr>
            <a:r>
              <a:rPr lang="en-US" sz="2000" dirty="0">
                <a:solidFill>
                  <a:srgbClr val="000000"/>
                </a:solidFill>
                <a:latin typeface="+mn-ea"/>
                <a:cs typeface="+mn-ea"/>
              </a:rPr>
              <a:t>Bir </a:t>
            </a:r>
            <a:r>
              <a:rPr lang="en-US" sz="2000" dirty="0" err="1">
                <a:solidFill>
                  <a:srgbClr val="000000"/>
                </a:solidFill>
                <a:latin typeface="+mn-ea"/>
                <a:cs typeface="+mn-ea"/>
              </a:rPr>
              <a:t>başkasının</a:t>
            </a:r>
            <a:r>
              <a:rPr lang="en-US" sz="2000" dirty="0">
                <a:solidFill>
                  <a:srgbClr val="000000"/>
                </a:solidFill>
                <a:latin typeface="+mn-ea"/>
                <a:cs typeface="+mn-e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ea"/>
                <a:cs typeface="+mn-ea"/>
              </a:rPr>
              <a:t>hesaplarını</a:t>
            </a:r>
            <a:r>
              <a:rPr lang="en-US" sz="2000" dirty="0">
                <a:solidFill>
                  <a:srgbClr val="000000"/>
                </a:solidFill>
                <a:latin typeface="+mn-ea"/>
                <a:cs typeface="+mn-e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ea"/>
                <a:cs typeface="+mn-ea"/>
              </a:rPr>
              <a:t>ele</a:t>
            </a:r>
            <a:r>
              <a:rPr lang="en-US" sz="2000" dirty="0">
                <a:solidFill>
                  <a:srgbClr val="000000"/>
                </a:solidFill>
                <a:latin typeface="+mn-ea"/>
                <a:cs typeface="+mn-e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ea"/>
                <a:cs typeface="+mn-ea"/>
              </a:rPr>
              <a:t>geçirmek</a:t>
            </a:r>
            <a:r>
              <a:rPr lang="en-US" sz="2000" dirty="0">
                <a:solidFill>
                  <a:srgbClr val="000000"/>
                </a:solidFill>
                <a:latin typeface="+mn-ea"/>
                <a:cs typeface="+mn-e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ea"/>
                <a:cs typeface="+mn-ea"/>
              </a:rPr>
              <a:t>bu</a:t>
            </a:r>
            <a:r>
              <a:rPr lang="en-US" sz="2000" dirty="0">
                <a:solidFill>
                  <a:srgbClr val="000000"/>
                </a:solidFill>
                <a:latin typeface="+mn-ea"/>
                <a:cs typeface="+mn-ea"/>
              </a:rPr>
              <a:t> hesaplardan </a:t>
            </a:r>
            <a:r>
              <a:rPr lang="en-US" sz="2000" dirty="0" err="1">
                <a:solidFill>
                  <a:srgbClr val="000000"/>
                </a:solidFill>
                <a:latin typeface="+mn-ea"/>
                <a:cs typeface="+mn-ea"/>
              </a:rPr>
              <a:t>uygunsuz</a:t>
            </a:r>
            <a:r>
              <a:rPr lang="en-US" sz="2000" dirty="0">
                <a:solidFill>
                  <a:srgbClr val="000000"/>
                </a:solidFill>
                <a:latin typeface="+mn-ea"/>
                <a:cs typeface="+mn-e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ea"/>
                <a:cs typeface="+mn-ea"/>
              </a:rPr>
              <a:t>yayınlar</a:t>
            </a:r>
            <a:r>
              <a:rPr lang="en-US" sz="2000" dirty="0">
                <a:solidFill>
                  <a:srgbClr val="000000"/>
                </a:solidFill>
                <a:latin typeface="+mn-ea"/>
                <a:cs typeface="+mn-e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ea"/>
                <a:cs typeface="+mn-ea"/>
              </a:rPr>
              <a:t>yapmak</a:t>
            </a:r>
            <a:r>
              <a:rPr lang="en-US" sz="2000" dirty="0">
                <a:solidFill>
                  <a:srgbClr val="000000"/>
                </a:solidFill>
                <a:latin typeface="+mn-ea"/>
                <a:cs typeface="+mn-ea"/>
              </a:rPr>
              <a:t>,</a:t>
            </a:r>
          </a:p>
          <a:p>
            <a:pPr marL="539750" lvl="1" indent="-269875">
              <a:lnSpc>
                <a:spcPts val="3725"/>
              </a:lnSpc>
              <a:buFont typeface="Arial" panose="020B0604020202020204"/>
              <a:buChar char="•"/>
            </a:pPr>
            <a:r>
              <a:rPr lang="en-US" sz="2000" dirty="0">
                <a:solidFill>
                  <a:srgbClr val="000000"/>
                </a:solidFill>
                <a:latin typeface="+mn-ea"/>
                <a:cs typeface="+mn-ea"/>
              </a:rPr>
              <a:t>Bir </a:t>
            </a:r>
            <a:r>
              <a:rPr lang="en-US" sz="2000" dirty="0" err="1">
                <a:solidFill>
                  <a:srgbClr val="000000"/>
                </a:solidFill>
                <a:latin typeface="+mn-ea"/>
                <a:cs typeface="+mn-ea"/>
              </a:rPr>
              <a:t>kimseyi</a:t>
            </a:r>
            <a:r>
              <a:rPr lang="en-US" sz="2000" dirty="0">
                <a:solidFill>
                  <a:srgbClr val="000000"/>
                </a:solidFill>
                <a:latin typeface="+mn-ea"/>
                <a:cs typeface="+mn-e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ea"/>
                <a:cs typeface="+mn-ea"/>
              </a:rPr>
              <a:t>ısrarla</a:t>
            </a:r>
            <a:r>
              <a:rPr lang="en-US" sz="2000" dirty="0">
                <a:solidFill>
                  <a:srgbClr val="000000"/>
                </a:solidFill>
                <a:latin typeface="+mn-ea"/>
                <a:cs typeface="+mn-e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ea"/>
                <a:cs typeface="+mn-ea"/>
              </a:rPr>
              <a:t>takip</a:t>
            </a:r>
            <a:r>
              <a:rPr lang="en-US" sz="2000" dirty="0">
                <a:solidFill>
                  <a:srgbClr val="000000"/>
                </a:solidFill>
                <a:latin typeface="+mn-ea"/>
                <a:cs typeface="+mn-e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ea"/>
                <a:cs typeface="+mn-ea"/>
              </a:rPr>
              <a:t>etmek</a:t>
            </a:r>
            <a:r>
              <a:rPr lang="en-US" sz="2000" dirty="0">
                <a:solidFill>
                  <a:srgbClr val="000000"/>
                </a:solidFill>
                <a:latin typeface="+mn-ea"/>
                <a:cs typeface="+mn-ea"/>
              </a:rPr>
              <a:t>,</a:t>
            </a:r>
          </a:p>
          <a:p>
            <a:pPr marL="539750" lvl="1" indent="-269875">
              <a:lnSpc>
                <a:spcPts val="3725"/>
              </a:lnSpc>
              <a:buFont typeface="Arial" panose="020B0604020202020204"/>
              <a:buChar char="•"/>
            </a:pPr>
            <a:r>
              <a:rPr lang="en-US" sz="2000" dirty="0">
                <a:solidFill>
                  <a:srgbClr val="000000"/>
                </a:solidFill>
                <a:latin typeface="+mn-ea"/>
                <a:cs typeface="+mn-ea"/>
              </a:rPr>
              <a:t>Bir </a:t>
            </a:r>
            <a:r>
              <a:rPr lang="en-US" sz="2000" dirty="0" err="1">
                <a:solidFill>
                  <a:srgbClr val="000000"/>
                </a:solidFill>
                <a:latin typeface="+mn-ea"/>
                <a:cs typeface="+mn-ea"/>
              </a:rPr>
              <a:t>kimsenin</a:t>
            </a:r>
            <a:r>
              <a:rPr lang="en-US" sz="2000" dirty="0">
                <a:solidFill>
                  <a:srgbClr val="000000"/>
                </a:solidFill>
                <a:latin typeface="+mn-ea"/>
                <a:cs typeface="+mn-e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ea"/>
                <a:cs typeface="+mn-ea"/>
              </a:rPr>
              <a:t>paylaşımlarına</a:t>
            </a:r>
            <a:r>
              <a:rPr lang="en-US" sz="2000" dirty="0">
                <a:solidFill>
                  <a:srgbClr val="000000"/>
                </a:solidFill>
                <a:latin typeface="+mn-ea"/>
                <a:cs typeface="+mn-e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ea"/>
                <a:cs typeface="+mn-ea"/>
              </a:rPr>
              <a:t>kasıtlı</a:t>
            </a:r>
            <a:r>
              <a:rPr lang="en-US" sz="2000" dirty="0">
                <a:solidFill>
                  <a:srgbClr val="000000"/>
                </a:solidFill>
                <a:latin typeface="+mn-ea"/>
                <a:cs typeface="+mn-e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ea"/>
                <a:cs typeface="+mn-ea"/>
              </a:rPr>
              <a:t>olarak</a:t>
            </a:r>
            <a:r>
              <a:rPr lang="en-US" sz="2000" dirty="0">
                <a:solidFill>
                  <a:srgbClr val="000000"/>
                </a:solidFill>
                <a:latin typeface="+mn-ea"/>
                <a:cs typeface="+mn-e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ea"/>
                <a:cs typeface="+mn-ea"/>
              </a:rPr>
              <a:t>sürekli</a:t>
            </a:r>
            <a:r>
              <a:rPr lang="en-US" sz="2000" dirty="0">
                <a:solidFill>
                  <a:srgbClr val="000000"/>
                </a:solidFill>
                <a:latin typeface="+mn-ea"/>
                <a:cs typeface="+mn-ea"/>
              </a:rPr>
              <a:t> olumsuz </a:t>
            </a:r>
            <a:r>
              <a:rPr lang="en-US" sz="2000" dirty="0" err="1">
                <a:solidFill>
                  <a:srgbClr val="000000"/>
                </a:solidFill>
                <a:latin typeface="+mn-ea"/>
                <a:cs typeface="+mn-ea"/>
              </a:rPr>
              <a:t>yorumlar</a:t>
            </a:r>
            <a:r>
              <a:rPr lang="en-US" sz="2000" dirty="0">
                <a:solidFill>
                  <a:srgbClr val="000000"/>
                </a:solidFill>
                <a:latin typeface="+mn-ea"/>
                <a:cs typeface="+mn-e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ea"/>
                <a:cs typeface="+mn-ea"/>
              </a:rPr>
              <a:t>yapmak</a:t>
            </a:r>
            <a:r>
              <a:rPr lang="en-US" sz="2000" dirty="0">
                <a:solidFill>
                  <a:srgbClr val="000000"/>
                </a:solidFill>
                <a:latin typeface="+mn-ea"/>
                <a:cs typeface="+mn-ea"/>
              </a:rPr>
              <a:t>,</a:t>
            </a:r>
          </a:p>
          <a:p>
            <a:pPr marL="539750" lvl="1" indent="-269875">
              <a:lnSpc>
                <a:spcPts val="3725"/>
              </a:lnSpc>
              <a:buFont typeface="Arial" panose="020B0604020202020204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+mn-ea"/>
                <a:cs typeface="+mn-ea"/>
              </a:rPr>
              <a:t>Kurbanın</a:t>
            </a:r>
            <a:r>
              <a:rPr lang="en-US" sz="2000" dirty="0">
                <a:solidFill>
                  <a:srgbClr val="000000"/>
                </a:solidFill>
                <a:latin typeface="+mn-ea"/>
                <a:cs typeface="+mn-e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ea"/>
                <a:cs typeface="+mn-ea"/>
              </a:rPr>
              <a:t>internette</a:t>
            </a:r>
            <a:r>
              <a:rPr lang="en-US" sz="2000" dirty="0">
                <a:solidFill>
                  <a:srgbClr val="000000"/>
                </a:solidFill>
                <a:latin typeface="+mn-ea"/>
                <a:cs typeface="+mn-e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ea"/>
                <a:cs typeface="+mn-ea"/>
              </a:rPr>
              <a:t>bazı</a:t>
            </a:r>
            <a:r>
              <a:rPr lang="en-US" sz="2000" dirty="0">
                <a:solidFill>
                  <a:srgbClr val="000000"/>
                </a:solidFill>
                <a:latin typeface="+mn-ea"/>
                <a:cs typeface="+mn-e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ea"/>
                <a:cs typeface="+mn-ea"/>
              </a:rPr>
              <a:t>yerlere</a:t>
            </a:r>
            <a:r>
              <a:rPr lang="en-US" sz="2000" dirty="0">
                <a:solidFill>
                  <a:srgbClr val="000000"/>
                </a:solidFill>
                <a:latin typeface="+mn-ea"/>
                <a:cs typeface="+mn-e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ea"/>
                <a:cs typeface="+mn-ea"/>
              </a:rPr>
              <a:t>ulaşımının</a:t>
            </a:r>
            <a:r>
              <a:rPr lang="en-US" sz="2000" dirty="0">
                <a:solidFill>
                  <a:srgbClr val="000000"/>
                </a:solidFill>
                <a:latin typeface="+mn-ea"/>
                <a:cs typeface="+mn-e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ea"/>
                <a:cs typeface="+mn-ea"/>
              </a:rPr>
              <a:t>engellenmek</a:t>
            </a:r>
            <a:r>
              <a:rPr lang="en-US" sz="2000" dirty="0">
                <a:solidFill>
                  <a:srgbClr val="000000"/>
                </a:solidFill>
                <a:latin typeface="+mn-ea"/>
                <a:cs typeface="+mn-ea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+mn-ea"/>
                <a:cs typeface="+mn-ea"/>
              </a:rPr>
              <a:t>Örneğin</a:t>
            </a:r>
            <a:r>
              <a:rPr lang="en-US" sz="2000" dirty="0">
                <a:solidFill>
                  <a:srgbClr val="000000"/>
                </a:solidFill>
                <a:latin typeface="+mn-ea"/>
                <a:cs typeface="+mn-e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ea"/>
                <a:cs typeface="+mn-ea"/>
              </a:rPr>
              <a:t>kurbanın</a:t>
            </a:r>
            <a:r>
              <a:rPr lang="en-US" sz="2000" dirty="0">
                <a:solidFill>
                  <a:srgbClr val="000000"/>
                </a:solidFill>
                <a:latin typeface="+mn-ea"/>
                <a:cs typeface="+mn-ea"/>
              </a:rPr>
              <a:t> bir </a:t>
            </a:r>
            <a:r>
              <a:rPr lang="en-US" sz="2000" dirty="0" err="1">
                <a:solidFill>
                  <a:srgbClr val="000000"/>
                </a:solidFill>
                <a:latin typeface="+mn-ea"/>
                <a:cs typeface="+mn-ea"/>
              </a:rPr>
              <a:t>oyuna</a:t>
            </a:r>
            <a:r>
              <a:rPr lang="en-US" sz="2000" dirty="0">
                <a:solidFill>
                  <a:srgbClr val="000000"/>
                </a:solidFill>
                <a:latin typeface="+mn-ea"/>
                <a:cs typeface="+mn-ea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+mn-ea"/>
                <a:cs typeface="+mn-ea"/>
              </a:rPr>
              <a:t>sohbet</a:t>
            </a:r>
            <a:r>
              <a:rPr lang="en-US" sz="2000" dirty="0">
                <a:solidFill>
                  <a:srgbClr val="000000"/>
                </a:solidFill>
                <a:latin typeface="+mn-ea"/>
                <a:cs typeface="+mn-e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ea"/>
                <a:cs typeface="+mn-ea"/>
              </a:rPr>
              <a:t>odasına</a:t>
            </a:r>
            <a:r>
              <a:rPr lang="en-US" sz="2000" dirty="0">
                <a:solidFill>
                  <a:srgbClr val="000000"/>
                </a:solidFill>
                <a:latin typeface="+mn-ea"/>
                <a:cs typeface="+mn-e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ea"/>
                <a:cs typeface="+mn-ea"/>
              </a:rPr>
              <a:t>ya</a:t>
            </a:r>
            <a:r>
              <a:rPr lang="en-US" sz="2000" dirty="0">
                <a:solidFill>
                  <a:srgbClr val="000000"/>
                </a:solidFill>
                <a:latin typeface="+mn-ea"/>
                <a:cs typeface="+mn-ea"/>
              </a:rPr>
              <a:t> da bir sosyal </a:t>
            </a:r>
            <a:r>
              <a:rPr lang="en-US" sz="2000" dirty="0" err="1">
                <a:solidFill>
                  <a:srgbClr val="000000"/>
                </a:solidFill>
                <a:latin typeface="+mn-ea"/>
                <a:cs typeface="+mn-ea"/>
              </a:rPr>
              <a:t>ağ</a:t>
            </a:r>
            <a:r>
              <a:rPr lang="en-US" sz="2000" dirty="0">
                <a:solidFill>
                  <a:srgbClr val="000000"/>
                </a:solidFill>
                <a:latin typeface="+mn-ea"/>
                <a:cs typeface="+mn-e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ea"/>
                <a:cs typeface="+mn-ea"/>
              </a:rPr>
              <a:t>grubuna</a:t>
            </a:r>
            <a:r>
              <a:rPr lang="en-US" sz="2000" dirty="0">
                <a:solidFill>
                  <a:srgbClr val="000000"/>
                </a:solidFill>
                <a:latin typeface="+mn-ea"/>
                <a:cs typeface="+mn-e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ea"/>
                <a:cs typeface="+mn-ea"/>
              </a:rPr>
              <a:t>girmesinin</a:t>
            </a:r>
            <a:r>
              <a:rPr lang="en-US" sz="2000" dirty="0">
                <a:solidFill>
                  <a:srgbClr val="000000"/>
                </a:solidFill>
                <a:latin typeface="+mn-ea"/>
                <a:cs typeface="+mn-e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ea"/>
                <a:cs typeface="+mn-ea"/>
              </a:rPr>
              <a:t>engellenmesi</a:t>
            </a:r>
            <a:r>
              <a:rPr lang="en-US" sz="2000" dirty="0">
                <a:solidFill>
                  <a:srgbClr val="000000"/>
                </a:solidFill>
                <a:latin typeface="+mn-ea"/>
                <a:cs typeface="+mn-e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ea"/>
                <a:cs typeface="+mn-ea"/>
              </a:rPr>
              <a:t>dışlama</a:t>
            </a:r>
            <a:r>
              <a:rPr lang="en-US" sz="2000" dirty="0">
                <a:solidFill>
                  <a:srgbClr val="000000"/>
                </a:solidFill>
                <a:latin typeface="+mn-ea"/>
                <a:cs typeface="+mn-e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ea"/>
                <a:cs typeface="+mn-ea"/>
              </a:rPr>
              <a:t>kapsamında</a:t>
            </a:r>
            <a:r>
              <a:rPr lang="en-US" sz="2000" dirty="0">
                <a:solidFill>
                  <a:srgbClr val="000000"/>
                </a:solidFill>
                <a:latin typeface="+mn-ea"/>
                <a:cs typeface="+mn-e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ea"/>
                <a:cs typeface="+mn-ea"/>
              </a:rPr>
              <a:t>değerlendirilebilir</a:t>
            </a:r>
            <a:r>
              <a:rPr lang="en-US" sz="2000" dirty="0">
                <a:solidFill>
                  <a:srgbClr val="000000"/>
                </a:solidFill>
                <a:latin typeface="+mn-ea"/>
                <a:cs typeface="+mn-ea"/>
              </a:rPr>
              <a:t>.</a:t>
            </a:r>
          </a:p>
          <a:p>
            <a:pPr>
              <a:lnSpc>
                <a:spcPts val="3725"/>
              </a:lnSpc>
            </a:pPr>
            <a:endParaRPr lang="en-US" sz="2000" dirty="0">
              <a:solidFill>
                <a:srgbClr val="000000"/>
              </a:solidFill>
              <a:latin typeface="+mn-ea"/>
              <a:cs typeface="+mn-ea"/>
            </a:endParaRPr>
          </a:p>
          <a:p>
            <a:pPr>
              <a:lnSpc>
                <a:spcPts val="3725"/>
              </a:lnSpc>
            </a:pPr>
            <a:endParaRPr lang="en-US" sz="2000" dirty="0">
              <a:solidFill>
                <a:srgbClr val="000000"/>
              </a:solidFill>
              <a:latin typeface="+mn-ea"/>
              <a:cs typeface="+mn-ea"/>
            </a:endParaRPr>
          </a:p>
          <a:p>
            <a:pPr>
              <a:lnSpc>
                <a:spcPts val="3725"/>
              </a:lnSpc>
            </a:pPr>
            <a:endParaRPr lang="en-US" sz="2000" dirty="0">
              <a:solidFill>
                <a:srgbClr val="000000"/>
              </a:solidFill>
              <a:latin typeface="+mn-ea"/>
              <a:cs typeface="+mn-ea"/>
            </a:endParaRPr>
          </a:p>
          <a:p>
            <a:pPr>
              <a:lnSpc>
                <a:spcPts val="3275"/>
              </a:lnSpc>
            </a:pPr>
            <a:endParaRPr lang="en-US" sz="2000" dirty="0">
              <a:solidFill>
                <a:srgbClr val="000000"/>
              </a:solidFill>
              <a:latin typeface="+mn-ea"/>
              <a:cs typeface="+mn-ea"/>
            </a:endParaRPr>
          </a:p>
          <a:p>
            <a:pPr>
              <a:lnSpc>
                <a:spcPts val="3275"/>
              </a:lnSpc>
            </a:pPr>
            <a:endParaRPr lang="en-US" sz="2000" dirty="0">
              <a:solidFill>
                <a:srgbClr val="000000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1" grpId="0"/>
      <p:bldP spid="1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85800" y="1145893"/>
            <a:ext cx="9711567" cy="4847052"/>
          </a:xfrm>
          <a:prstGeom prst="rect">
            <a:avLst/>
          </a:prstGeom>
          <a:solidFill>
            <a:srgbClr val="FFE36D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01"/>
          <a:stretch>
            <a:fillRect/>
          </a:stretch>
        </p:blipFill>
        <p:spPr>
          <a:xfrm rot="169074">
            <a:off x="1420130" y="-58944"/>
            <a:ext cx="6464741" cy="147495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871365" y="158680"/>
            <a:ext cx="5915755" cy="1415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20"/>
              </a:lnSpc>
              <a:spcBef>
                <a:spcPct val="0"/>
              </a:spcBef>
            </a:pPr>
            <a:r>
              <a:rPr lang="tr-TR" altLang="en-US" sz="3065">
                <a:solidFill>
                  <a:srgbClr val="000000"/>
                </a:solidFill>
                <a:latin typeface="Nunito Bold"/>
              </a:rPr>
              <a:t>AKRAN ZORBALIĞINDA ROLLER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63905" y="1574165"/>
            <a:ext cx="9443085" cy="206057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>
              <a:lnSpc>
                <a:spcPts val="1155"/>
              </a:lnSpc>
            </a:pPr>
            <a:r>
              <a:rPr lang="tr-TR" alt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ZORBA:   </a:t>
            </a:r>
            <a:r>
              <a:rPr lang="tr-TR" alt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Kendisinden daha güçsüz gördüğü arkadaşlarına zorbaca</a:t>
            </a:r>
          </a:p>
          <a:p>
            <a:pPr>
              <a:lnSpc>
                <a:spcPts val="1155"/>
              </a:lnSpc>
            </a:pPr>
            <a:endParaRPr lang="tr-TR" alt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155"/>
              </a:lnSpc>
            </a:pPr>
            <a:endParaRPr lang="tr-TR" alt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155"/>
              </a:lnSpc>
            </a:pPr>
            <a:r>
              <a:rPr lang="tr-TR" alt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davranışlar sergileyen kişidir.</a:t>
            </a:r>
          </a:p>
          <a:p>
            <a:pPr>
              <a:lnSpc>
                <a:spcPts val="1155"/>
              </a:lnSpc>
            </a:pPr>
            <a:endParaRPr lang="tr-TR" alt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155"/>
              </a:lnSpc>
            </a:pPr>
            <a:endParaRPr lang="tr-TR" alt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155"/>
              </a:lnSpc>
            </a:pPr>
            <a:endParaRPr lang="tr-TR" alt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155"/>
              </a:lnSpc>
            </a:pPr>
            <a:endParaRPr lang="tr-TR" alt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155"/>
              </a:lnSpc>
            </a:pPr>
            <a:endParaRPr lang="tr-TR" alt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155"/>
              </a:lnSpc>
            </a:pPr>
            <a:endParaRPr lang="tr-TR" altLang="en-US" sz="2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155"/>
              </a:lnSpc>
            </a:pPr>
            <a:r>
              <a:rPr lang="tr-TR" alt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  <a:r>
              <a:rPr lang="tr-TR" alt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ZLEYİC</a:t>
            </a:r>
            <a:r>
              <a:rPr lang="tr-TR" alt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İ: Zorbalık olayına şahitlik eden kişiye denir.</a:t>
            </a:r>
          </a:p>
          <a:p>
            <a:pPr>
              <a:lnSpc>
                <a:spcPts val="1155"/>
              </a:lnSpc>
            </a:pPr>
            <a:endParaRPr lang="tr-TR" alt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155"/>
              </a:lnSpc>
            </a:pPr>
            <a:endParaRPr lang="tr-TR" alt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155"/>
              </a:lnSpc>
            </a:pPr>
            <a:endParaRPr lang="tr-TR" alt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155"/>
              </a:lnSpc>
            </a:pPr>
            <a:endParaRPr lang="tr-TR" alt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155"/>
              </a:lnSpc>
            </a:pPr>
            <a:endParaRPr lang="tr-TR" alt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155"/>
              </a:lnSpc>
            </a:pPr>
            <a:endParaRPr lang="tr-TR" alt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155"/>
              </a:lnSpc>
            </a:pPr>
            <a:endParaRPr lang="tr-TR" altLang="en-US" sz="2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155"/>
              </a:lnSpc>
            </a:pPr>
            <a:r>
              <a:rPr lang="tr-TR" alt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MAĞDUR(KURBAN)</a:t>
            </a:r>
            <a:r>
              <a:rPr lang="tr-TR" alt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Zorba kişi tarafından fiziksel, sozel, sosyal</a:t>
            </a:r>
          </a:p>
          <a:p>
            <a:pPr>
              <a:lnSpc>
                <a:spcPts val="1155"/>
              </a:lnSpc>
            </a:pPr>
            <a:endParaRPr lang="tr-TR" alt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155"/>
              </a:lnSpc>
            </a:pPr>
            <a:r>
              <a:rPr lang="tr-TR" alt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155"/>
              </a:lnSpc>
            </a:pPr>
            <a:r>
              <a:rPr lang="tr-TR" alt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veya siber  zorbalığa maruz kalan kişilere denir.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85800" y="1145893"/>
            <a:ext cx="9711567" cy="4847052"/>
          </a:xfrm>
          <a:prstGeom prst="rect">
            <a:avLst/>
          </a:prstGeom>
          <a:solidFill>
            <a:srgbClr val="FFE36D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01"/>
          <a:stretch>
            <a:fillRect/>
          </a:stretch>
        </p:blipFill>
        <p:spPr>
          <a:xfrm rot="169074">
            <a:off x="1420130" y="-58944"/>
            <a:ext cx="6464741" cy="147495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001540" y="377120"/>
            <a:ext cx="5915755" cy="943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065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Şiddet-Zorbalık ile Şaka Arasındaki Fark</a:t>
            </a:r>
            <a:endParaRPr lang="tr-TR" altLang="en-US" sz="3065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63905" y="1574165"/>
            <a:ext cx="9443085" cy="206057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Char char="•"/>
            </a:pPr>
            <a:r>
              <a:rPr lang="tr-TR" sz="22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Bazı zorba öğrenciler diğer öğrencilerle alay edip dalga geçmekte ve </a:t>
            </a:r>
            <a:r>
              <a:rPr lang="tr-TR" sz="220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“şaka yaptım</a:t>
            </a:r>
            <a:r>
              <a:rPr lang="tr-TR" sz="22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”demektedirler. </a:t>
            </a:r>
            <a:endParaRPr lang="tr-TR" sz="22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Char char="•"/>
            </a:pPr>
            <a:r>
              <a:rPr lang="tr-TR" sz="22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Şaka yapılan öğrenci rahatsız oluyor mu ?</a:t>
            </a:r>
            <a:endParaRPr lang="tr-TR" sz="22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Char char="•"/>
            </a:pPr>
            <a:r>
              <a:rPr lang="tr-TR" sz="22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Şaka sürekli olarak tekrarlanıyor mu ?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Char char="•"/>
            </a:pPr>
            <a:endParaRPr lang="tr-TR" alt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Char char="•"/>
            </a:pPr>
            <a:r>
              <a:rPr lang="tr-TR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EĞER ŞAKA YAPTIĞIMIZ ARKADAŞIMIZ BUNA GÜLMÜYOR VE BUNDAN RAHATSIZ OLUYORSA BU BİR ŞAKA DEĞİLDİR!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85800" y="1145893"/>
            <a:ext cx="9711567" cy="4847052"/>
          </a:xfrm>
          <a:prstGeom prst="rect">
            <a:avLst/>
          </a:prstGeom>
          <a:solidFill>
            <a:srgbClr val="FFE36D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01"/>
          <a:stretch>
            <a:fillRect/>
          </a:stretch>
        </p:blipFill>
        <p:spPr>
          <a:xfrm rot="169074">
            <a:off x="1420130" y="-58944"/>
            <a:ext cx="6464741" cy="147495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001540" y="377120"/>
            <a:ext cx="5915755" cy="943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065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ZORBALIĞIN EN SIK YAŞANDIĞI YERLER NERELERDİR?</a:t>
            </a:r>
            <a:endParaRPr lang="tr-TR" altLang="en-US" sz="3065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87475" y="1830070"/>
            <a:ext cx="7760335" cy="319849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Char char="❖"/>
            </a:pPr>
            <a:r>
              <a:rPr lang="tr-TR" sz="3200">
                <a:solidFill>
                  <a:schemeClr val="accent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Oyun Bahçesi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Char char="❖"/>
            </a:pPr>
            <a:r>
              <a:rPr lang="tr-TR" sz="3200">
                <a:solidFill>
                  <a:schemeClr val="accent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Koridorlar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Char char="❖"/>
            </a:pPr>
            <a:r>
              <a:rPr lang="tr-TR" sz="3200">
                <a:solidFill>
                  <a:schemeClr val="accent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Sınıf İçi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Char char="❖"/>
            </a:pPr>
            <a:r>
              <a:rPr lang="tr-TR" sz="3200">
                <a:solidFill>
                  <a:schemeClr val="accent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Kantin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Char char="❖"/>
            </a:pPr>
            <a:r>
              <a:rPr lang="tr-TR" sz="3200">
                <a:solidFill>
                  <a:schemeClr val="accent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Tuvaletler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Char char="❖"/>
            </a:pPr>
            <a:r>
              <a:rPr lang="tr-TR" sz="3200">
                <a:solidFill>
                  <a:schemeClr val="accent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Yatakhane</a:t>
            </a:r>
            <a:endParaRPr lang="tr-TR" alt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85800" y="1145893"/>
            <a:ext cx="9711567" cy="4847052"/>
          </a:xfrm>
          <a:prstGeom prst="rect">
            <a:avLst/>
          </a:prstGeom>
          <a:solidFill>
            <a:srgbClr val="FFE36D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01"/>
          <a:stretch>
            <a:fillRect/>
          </a:stretch>
        </p:blipFill>
        <p:spPr>
          <a:xfrm rot="169074">
            <a:off x="1420130" y="-311674"/>
            <a:ext cx="6464741" cy="147495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001520" y="41275"/>
            <a:ext cx="5915660" cy="769620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065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ZORBALIĞA MARUZ KALAN KİŞİLER NELER HİSSEDER?</a:t>
            </a:r>
            <a:endParaRPr lang="tr-TR" altLang="en-US" sz="3065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87475" y="1146175"/>
            <a:ext cx="7760335" cy="484695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libri" panose="020F0502020204030204"/>
              <a:buChar char="•"/>
            </a:pPr>
            <a:r>
              <a:rPr lang="tr-TR" sz="2800" b="1">
                <a:solidFill>
                  <a:schemeClr val="accent3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Şok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libri" panose="020F0502020204030204"/>
              <a:buChar char="•"/>
            </a:pPr>
            <a:r>
              <a:rPr lang="tr-TR" sz="2800" b="1">
                <a:solidFill>
                  <a:schemeClr val="accent3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Korku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libri" panose="020F0502020204030204"/>
              <a:buChar char="•"/>
            </a:pPr>
            <a:r>
              <a:rPr lang="tr-TR" sz="2800" b="1">
                <a:solidFill>
                  <a:schemeClr val="accent3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Panik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libri" panose="020F0502020204030204"/>
              <a:buChar char="•"/>
            </a:pPr>
            <a:r>
              <a:rPr lang="tr-TR" sz="2800" b="1">
                <a:solidFill>
                  <a:schemeClr val="accent3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Öfke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libri" panose="020F0502020204030204"/>
              <a:buChar char="•"/>
            </a:pPr>
            <a:r>
              <a:rPr lang="tr-TR" sz="2800" b="1">
                <a:solidFill>
                  <a:schemeClr val="accent3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Kızgınlık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libri" panose="020F0502020204030204"/>
              <a:buChar char="•"/>
            </a:pPr>
            <a:r>
              <a:rPr lang="tr-TR" sz="2800" b="1">
                <a:solidFill>
                  <a:schemeClr val="accent3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Endişe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libri" panose="020F0502020204030204"/>
              <a:buChar char="•"/>
            </a:pPr>
            <a:r>
              <a:rPr lang="tr-TR" sz="2800" b="1">
                <a:solidFill>
                  <a:schemeClr val="accent3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Yetersizlik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libri" panose="020F0502020204030204"/>
              <a:buChar char="•"/>
            </a:pPr>
            <a:r>
              <a:rPr lang="tr-TR" sz="2800" b="1">
                <a:solidFill>
                  <a:schemeClr val="accent3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Suçluluk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libri" panose="020F0502020204030204"/>
              <a:buChar char="•"/>
            </a:pPr>
            <a:r>
              <a:rPr lang="tr-TR" sz="2800" b="1">
                <a:solidFill>
                  <a:schemeClr val="accent3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Üzüntü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libri" panose="020F0502020204030204"/>
              <a:buChar char="•"/>
            </a:pPr>
            <a:r>
              <a:rPr lang="tr-TR" sz="2800" b="1">
                <a:solidFill>
                  <a:schemeClr val="accent3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Acı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libri" panose="020F0502020204030204"/>
              <a:buChar char="•"/>
            </a:pPr>
            <a:r>
              <a:rPr lang="tr-TR" sz="2800" b="1">
                <a:solidFill>
                  <a:schemeClr val="accent3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Pişmanlık</a:t>
            </a:r>
            <a:endParaRPr lang="tr-TR" alt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6761480" y="1502410"/>
            <a:ext cx="4490085" cy="4490085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3"/>
              <a:stretch>
                <a:fillRect l="-25015" r="-25015"/>
              </a:stretch>
            </a:blipFill>
          </p:spPr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633429" y="1452237"/>
            <a:ext cx="558571" cy="5405763"/>
          </a:xfrm>
          <a:prstGeom prst="rect">
            <a:avLst/>
          </a:prstGeom>
          <a:solidFill>
            <a:srgbClr val="F6E1D9"/>
          </a:solidFill>
        </p:spPr>
      </p:sp>
      <p:sp>
        <p:nvSpPr>
          <p:cNvPr id="3" name="AutoShape 3"/>
          <p:cNvSpPr/>
          <p:nvPr/>
        </p:nvSpPr>
        <p:spPr>
          <a:xfrm>
            <a:off x="0" y="0"/>
            <a:ext cx="12192000" cy="1452237"/>
          </a:xfrm>
          <a:prstGeom prst="rect">
            <a:avLst/>
          </a:prstGeom>
          <a:solidFill>
            <a:srgbClr val="DFB8CA"/>
          </a:solidFill>
        </p:spPr>
      </p:sp>
      <p:grpSp>
        <p:nvGrpSpPr>
          <p:cNvPr id="4" name="Group 4"/>
          <p:cNvGrpSpPr/>
          <p:nvPr/>
        </p:nvGrpSpPr>
        <p:grpSpPr>
          <a:xfrm>
            <a:off x="2229961" y="270035"/>
            <a:ext cx="7132111" cy="912167"/>
            <a:chOff x="0" y="0"/>
            <a:chExt cx="5163578" cy="66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163579" cy="660400"/>
            </a:xfrm>
            <a:custGeom>
              <a:avLst/>
              <a:gdLst/>
              <a:ahLst/>
              <a:cxnLst/>
              <a:rect l="l" t="t" r="r" b="b"/>
              <a:pathLst>
                <a:path w="5163579" h="660400">
                  <a:moveTo>
                    <a:pt x="5039118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39118" y="0"/>
                  </a:lnTo>
                  <a:cubicBezTo>
                    <a:pt x="5107699" y="0"/>
                    <a:pt x="5163579" y="55880"/>
                    <a:pt x="5163579" y="124460"/>
                  </a:cubicBezTo>
                  <a:lnTo>
                    <a:pt x="5163579" y="535940"/>
                  </a:lnTo>
                  <a:cubicBezTo>
                    <a:pt x="5163579" y="604520"/>
                    <a:pt x="5107699" y="660400"/>
                    <a:pt x="5039118" y="660400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673570" y="2238255"/>
            <a:ext cx="3959933" cy="3959933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2"/>
              <a:stretch>
                <a:fillRect l="-24991" r="-24991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1718847" y="2065491"/>
            <a:ext cx="372574" cy="1363509"/>
            <a:chOff x="0" y="0"/>
            <a:chExt cx="660400" cy="241686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9911874" y="270035"/>
            <a:ext cx="912167" cy="912167"/>
            <a:chOff x="0" y="0"/>
            <a:chExt cx="660400" cy="660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F6D6E5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0986617" y="270035"/>
            <a:ext cx="912167" cy="912167"/>
            <a:chOff x="0" y="0"/>
            <a:chExt cx="660400" cy="660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F6D6E5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388545" y="587549"/>
            <a:ext cx="291375" cy="291375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866808" y="587549"/>
            <a:ext cx="291375" cy="291375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345071" y="587549"/>
            <a:ext cx="291375" cy="291375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587395" y="469790"/>
            <a:ext cx="488927" cy="48892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252601" y="542823"/>
            <a:ext cx="380827" cy="380827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0800000">
            <a:off x="10171011" y="529757"/>
            <a:ext cx="393893" cy="393893"/>
          </a:xfrm>
          <a:prstGeom prst="rect">
            <a:avLst/>
          </a:prstGeom>
        </p:spPr>
      </p:pic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11795525" y="1663533"/>
            <a:ext cx="219216" cy="189841"/>
            <a:chOff x="0" y="0"/>
            <a:chExt cx="6350000" cy="54991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 rot="-10800000">
            <a:off x="11795525" y="6430349"/>
            <a:ext cx="219216" cy="189841"/>
            <a:chOff x="0" y="0"/>
            <a:chExt cx="6350000" cy="54991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27" name="TextBox 27"/>
          <p:cNvSpPr txBox="1"/>
          <p:nvPr/>
        </p:nvSpPr>
        <p:spPr>
          <a:xfrm>
            <a:off x="2485075" y="269578"/>
            <a:ext cx="5879548" cy="974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2535">
                <a:solidFill>
                  <a:srgbClr val="664354"/>
                </a:solidFill>
                <a:latin typeface="Nunito Bold Bold"/>
              </a:rPr>
              <a:t> </a:t>
            </a:r>
            <a:r>
              <a:rPr lang="en-US" sz="2535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ZORBALIĞA MARUZ KALDIĞINIZDA NE YAPMALISINIZ?</a:t>
            </a:r>
          </a:p>
        </p:txBody>
      </p:sp>
      <p:sp>
        <p:nvSpPr>
          <p:cNvPr id="28" name="AutoShape 28"/>
          <p:cNvSpPr/>
          <p:nvPr/>
        </p:nvSpPr>
        <p:spPr>
          <a:xfrm>
            <a:off x="11815021" y="2628319"/>
            <a:ext cx="180225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9" name="AutoShape 29"/>
          <p:cNvSpPr/>
          <p:nvPr/>
        </p:nvSpPr>
        <p:spPr>
          <a:xfrm>
            <a:off x="11815021" y="2725020"/>
            <a:ext cx="180225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AutoShape 30"/>
          <p:cNvSpPr/>
          <p:nvPr/>
        </p:nvSpPr>
        <p:spPr>
          <a:xfrm>
            <a:off x="11815021" y="2821722"/>
            <a:ext cx="180225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1" name="TextBox 31"/>
          <p:cNvSpPr txBox="1"/>
          <p:nvPr/>
        </p:nvSpPr>
        <p:spPr>
          <a:xfrm>
            <a:off x="4676049" y="1451949"/>
            <a:ext cx="6999925" cy="5734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89000" lvl="1" indent="-444500">
              <a:lnSpc>
                <a:spcPts val="5765"/>
              </a:lnSpc>
              <a:buFont typeface="Arial" panose="020B0604020202020204"/>
              <a:buChar char="•"/>
            </a:pPr>
            <a:r>
              <a:rPr lang="en-US" sz="274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 </a:t>
            </a:r>
            <a:r>
              <a:rPr lang="en-US" sz="274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şeyden</a:t>
            </a:r>
            <a:r>
              <a:rPr lang="en-US" sz="274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4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önce</a:t>
            </a:r>
            <a:r>
              <a:rPr lang="en-US" sz="274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4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74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4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davranışların</a:t>
            </a:r>
            <a:r>
              <a:rPr lang="en-US" sz="274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4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sizin</a:t>
            </a:r>
            <a:r>
              <a:rPr lang="en-US" sz="274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4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hatanız</a:t>
            </a:r>
            <a:r>
              <a:rPr lang="en-US" sz="274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4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olmadığı</a:t>
            </a:r>
            <a:r>
              <a:rPr lang="en-US" sz="274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4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böyle</a:t>
            </a:r>
            <a:r>
              <a:rPr lang="en-US" sz="274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bir </a:t>
            </a:r>
            <a:r>
              <a:rPr lang="en-US" sz="274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davranışı</a:t>
            </a:r>
            <a:r>
              <a:rPr lang="en-US" sz="274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4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kimsenin</a:t>
            </a:r>
            <a:r>
              <a:rPr lang="en-US" sz="274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4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hak</a:t>
            </a:r>
            <a:r>
              <a:rPr lang="en-US" sz="274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4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etmediğini</a:t>
            </a:r>
            <a:r>
              <a:rPr lang="en-US" sz="274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en-US" sz="274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bunların</a:t>
            </a:r>
            <a:r>
              <a:rPr lang="en-US" sz="274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4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sadece</a:t>
            </a:r>
            <a:r>
              <a:rPr lang="en-US" sz="274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4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sizin</a:t>
            </a:r>
            <a:r>
              <a:rPr lang="en-US" sz="274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4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başınıza</a:t>
            </a:r>
            <a:r>
              <a:rPr lang="en-US" sz="274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4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gelmediğini</a:t>
            </a:r>
            <a:r>
              <a:rPr lang="en-US" sz="274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4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aklınızdan</a:t>
            </a:r>
            <a:r>
              <a:rPr lang="en-US" sz="274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4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çıkarmayın</a:t>
            </a:r>
            <a:r>
              <a:rPr lang="en-US" sz="274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74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Dolayısıyla</a:t>
            </a:r>
            <a:r>
              <a:rPr lang="en-US" sz="274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4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yardım</a:t>
            </a:r>
            <a:r>
              <a:rPr lang="en-US" sz="274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4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aramaktan</a:t>
            </a:r>
            <a:r>
              <a:rPr lang="en-US" sz="274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4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utanmayın</a:t>
            </a:r>
            <a:r>
              <a:rPr lang="en-US" sz="274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4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çekinmeyin</a:t>
            </a:r>
            <a:r>
              <a:rPr lang="en-US" sz="274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4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korkmayın</a:t>
            </a:r>
            <a:r>
              <a:rPr lang="en-US" sz="274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4365"/>
              </a:lnSpc>
            </a:pPr>
            <a:endParaRPr lang="en-US" sz="2745" dirty="0">
              <a:solidFill>
                <a:srgbClr val="6643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633429" y="1452237"/>
            <a:ext cx="558571" cy="5405763"/>
          </a:xfrm>
          <a:prstGeom prst="rect">
            <a:avLst/>
          </a:prstGeom>
          <a:solidFill>
            <a:srgbClr val="F6E1D9"/>
          </a:solidFill>
        </p:spPr>
      </p:sp>
      <p:sp>
        <p:nvSpPr>
          <p:cNvPr id="3" name="AutoShape 3"/>
          <p:cNvSpPr/>
          <p:nvPr/>
        </p:nvSpPr>
        <p:spPr>
          <a:xfrm>
            <a:off x="0" y="0"/>
            <a:ext cx="12192000" cy="1452237"/>
          </a:xfrm>
          <a:prstGeom prst="rect">
            <a:avLst/>
          </a:prstGeom>
          <a:solidFill>
            <a:srgbClr val="DFB8CA"/>
          </a:solidFill>
        </p:spPr>
      </p:sp>
      <p:grpSp>
        <p:nvGrpSpPr>
          <p:cNvPr id="4" name="Group 4"/>
          <p:cNvGrpSpPr/>
          <p:nvPr/>
        </p:nvGrpSpPr>
        <p:grpSpPr>
          <a:xfrm>
            <a:off x="2229961" y="270035"/>
            <a:ext cx="7132111" cy="912167"/>
            <a:chOff x="0" y="0"/>
            <a:chExt cx="5163578" cy="66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163579" cy="660400"/>
            </a:xfrm>
            <a:custGeom>
              <a:avLst/>
              <a:gdLst/>
              <a:ahLst/>
              <a:cxnLst/>
              <a:rect l="l" t="t" r="r" b="b"/>
              <a:pathLst>
                <a:path w="5163579" h="660400">
                  <a:moveTo>
                    <a:pt x="5039118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39118" y="0"/>
                  </a:lnTo>
                  <a:cubicBezTo>
                    <a:pt x="5107699" y="0"/>
                    <a:pt x="5163579" y="55880"/>
                    <a:pt x="5163579" y="124460"/>
                  </a:cubicBezTo>
                  <a:lnTo>
                    <a:pt x="5163579" y="535940"/>
                  </a:lnTo>
                  <a:cubicBezTo>
                    <a:pt x="5163579" y="604520"/>
                    <a:pt x="5107699" y="660400"/>
                    <a:pt x="5039118" y="660400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673570" y="2238255"/>
            <a:ext cx="3959933" cy="3959933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2"/>
              <a:stretch>
                <a:fillRect t="-25125" b="-25125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1718847" y="2065491"/>
            <a:ext cx="372574" cy="1363509"/>
            <a:chOff x="0" y="0"/>
            <a:chExt cx="660400" cy="241686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9911874" y="270035"/>
            <a:ext cx="912167" cy="912167"/>
            <a:chOff x="0" y="0"/>
            <a:chExt cx="660400" cy="660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F6D6E5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0986617" y="270035"/>
            <a:ext cx="912167" cy="912167"/>
            <a:chOff x="0" y="0"/>
            <a:chExt cx="660400" cy="660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F6D6E5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388545" y="587549"/>
            <a:ext cx="291375" cy="291375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866808" y="587549"/>
            <a:ext cx="291375" cy="291375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345071" y="587549"/>
            <a:ext cx="291375" cy="291375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587395" y="469790"/>
            <a:ext cx="488927" cy="48892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252601" y="542823"/>
            <a:ext cx="380827" cy="380827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0800000">
            <a:off x="10171011" y="529757"/>
            <a:ext cx="393893" cy="393893"/>
          </a:xfrm>
          <a:prstGeom prst="rect">
            <a:avLst/>
          </a:prstGeom>
        </p:spPr>
      </p:pic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11795525" y="1663533"/>
            <a:ext cx="219216" cy="189841"/>
            <a:chOff x="0" y="0"/>
            <a:chExt cx="6350000" cy="54991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 rot="-10800000">
            <a:off x="11795525" y="6430349"/>
            <a:ext cx="219216" cy="189841"/>
            <a:chOff x="0" y="0"/>
            <a:chExt cx="6350000" cy="54991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27" name="TextBox 27"/>
          <p:cNvSpPr txBox="1"/>
          <p:nvPr/>
        </p:nvSpPr>
        <p:spPr>
          <a:xfrm>
            <a:off x="2490790" y="428328"/>
            <a:ext cx="5879548" cy="974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2535">
                <a:solidFill>
                  <a:srgbClr val="664354"/>
                </a:solidFill>
                <a:latin typeface="Nunito Bold Bold"/>
              </a:rPr>
              <a:t> </a:t>
            </a:r>
            <a:r>
              <a:rPr lang="en-US" sz="2535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ZORBALIĞA MARUZ KALDIĞINIZDA NE YAPMALISINIZ?</a:t>
            </a:r>
          </a:p>
        </p:txBody>
      </p:sp>
      <p:sp>
        <p:nvSpPr>
          <p:cNvPr id="28" name="AutoShape 28"/>
          <p:cNvSpPr/>
          <p:nvPr/>
        </p:nvSpPr>
        <p:spPr>
          <a:xfrm>
            <a:off x="11815021" y="2628319"/>
            <a:ext cx="180225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9" name="AutoShape 29"/>
          <p:cNvSpPr/>
          <p:nvPr/>
        </p:nvSpPr>
        <p:spPr>
          <a:xfrm>
            <a:off x="11815021" y="2725020"/>
            <a:ext cx="180225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AutoShape 30"/>
          <p:cNvSpPr/>
          <p:nvPr/>
        </p:nvSpPr>
        <p:spPr>
          <a:xfrm>
            <a:off x="11815021" y="2821722"/>
            <a:ext cx="180225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1" name="TextBox 31"/>
          <p:cNvSpPr txBox="1"/>
          <p:nvPr/>
        </p:nvSpPr>
        <p:spPr>
          <a:xfrm>
            <a:off x="4633504" y="1402524"/>
            <a:ext cx="6999925" cy="5371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0" lvl="1" indent="-377825">
              <a:lnSpc>
                <a:spcPts val="4900"/>
              </a:lnSpc>
              <a:buFont typeface="Arial" panose="020B0604020202020204"/>
              <a:buChar char="•"/>
            </a:pPr>
            <a:r>
              <a:rPr lang="en-US" sz="233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Güvendiğiniz</a:t>
            </a:r>
            <a:r>
              <a:rPr lang="en-US" sz="233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3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birisine</a:t>
            </a:r>
            <a:r>
              <a:rPr lang="en-US" sz="233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3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neler</a:t>
            </a:r>
            <a:r>
              <a:rPr lang="en-US" sz="233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3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yaşadığınızı</a:t>
            </a:r>
            <a:r>
              <a:rPr lang="en-US" sz="233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3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anlatın</a:t>
            </a:r>
            <a:r>
              <a:rPr lang="en-US" sz="233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233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rehber</a:t>
            </a:r>
            <a:r>
              <a:rPr lang="en-US" sz="233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3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öğretmeniniz</a:t>
            </a:r>
            <a:r>
              <a:rPr lang="en-US" sz="233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3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anneniz</a:t>
            </a:r>
            <a:r>
              <a:rPr lang="en-US" sz="233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3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babanız</a:t>
            </a:r>
            <a:r>
              <a:rPr lang="en-US" sz="233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3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öğretmeniniz</a:t>
            </a:r>
            <a:r>
              <a:rPr lang="en-US" sz="233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3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olabilir</a:t>
            </a:r>
            <a:r>
              <a:rPr lang="en-US" sz="233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4340"/>
              </a:lnSpc>
            </a:pPr>
            <a:endParaRPr lang="en-US" sz="2335" dirty="0">
              <a:solidFill>
                <a:srgbClr val="6643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4060" lvl="1" indent="-367030">
              <a:lnSpc>
                <a:spcPts val="4760"/>
              </a:lnSpc>
              <a:buFont typeface="Arial" panose="020B0604020202020204"/>
              <a:buChar char="•"/>
            </a:pPr>
            <a:r>
              <a:rPr lang="en-US" sz="226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Eğer</a:t>
            </a:r>
            <a:r>
              <a:rPr lang="en-US" sz="226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zorbalık </a:t>
            </a:r>
            <a:r>
              <a:rPr lang="en-US" sz="226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yapan</a:t>
            </a:r>
            <a:r>
              <a:rPr lang="en-US" sz="226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6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çocuk</a:t>
            </a:r>
            <a:r>
              <a:rPr lang="en-US" sz="226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6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korktuğunuzu</a:t>
            </a:r>
            <a:r>
              <a:rPr lang="en-US" sz="226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6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anlarsa</a:t>
            </a:r>
            <a:r>
              <a:rPr lang="en-US" sz="226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6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daha</a:t>
            </a:r>
            <a:r>
              <a:rPr lang="en-US" sz="226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26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üstünüze</a:t>
            </a:r>
            <a:r>
              <a:rPr lang="en-US" sz="226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6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gelebilir</a:t>
            </a:r>
            <a:r>
              <a:rPr lang="en-US" sz="226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6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Eğer</a:t>
            </a:r>
            <a:r>
              <a:rPr lang="en-US" sz="226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6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sözlü</a:t>
            </a:r>
            <a:r>
              <a:rPr lang="en-US" sz="226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6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olarak</a:t>
            </a:r>
            <a:r>
              <a:rPr lang="en-US" sz="226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6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sizi</a:t>
            </a:r>
            <a:r>
              <a:rPr lang="en-US" sz="226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taciz </a:t>
            </a:r>
            <a:r>
              <a:rPr lang="en-US" sz="226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ediyorsa</a:t>
            </a:r>
            <a:r>
              <a:rPr lang="en-US" sz="226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6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hiç</a:t>
            </a:r>
            <a:r>
              <a:rPr lang="en-US" sz="226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6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cevap</a:t>
            </a:r>
            <a:r>
              <a:rPr lang="en-US" sz="226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6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vermeyin</a:t>
            </a:r>
            <a:r>
              <a:rPr lang="en-US" sz="226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6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kafanızı</a:t>
            </a:r>
            <a:r>
              <a:rPr lang="en-US" sz="226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6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çevirin</a:t>
            </a:r>
            <a:r>
              <a:rPr lang="en-US" sz="226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6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226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26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uzaklaşın</a:t>
            </a:r>
            <a:r>
              <a:rPr lang="en-US" sz="226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ts val="3805"/>
              </a:lnSpc>
            </a:pPr>
            <a:endParaRPr lang="en-US" sz="2265" dirty="0">
              <a:solidFill>
                <a:srgbClr val="6643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633429" y="1452237"/>
            <a:ext cx="558571" cy="5405763"/>
          </a:xfrm>
          <a:prstGeom prst="rect">
            <a:avLst/>
          </a:prstGeom>
          <a:solidFill>
            <a:srgbClr val="F6E1D9"/>
          </a:solidFill>
        </p:spPr>
      </p:sp>
      <p:sp>
        <p:nvSpPr>
          <p:cNvPr id="3" name="AutoShape 3"/>
          <p:cNvSpPr/>
          <p:nvPr/>
        </p:nvSpPr>
        <p:spPr>
          <a:xfrm>
            <a:off x="0" y="0"/>
            <a:ext cx="12192000" cy="1452237"/>
          </a:xfrm>
          <a:prstGeom prst="rect">
            <a:avLst/>
          </a:prstGeom>
          <a:solidFill>
            <a:srgbClr val="DFB8CA"/>
          </a:solidFill>
        </p:spPr>
      </p:sp>
      <p:grpSp>
        <p:nvGrpSpPr>
          <p:cNvPr id="4" name="Group 4"/>
          <p:cNvGrpSpPr/>
          <p:nvPr/>
        </p:nvGrpSpPr>
        <p:grpSpPr>
          <a:xfrm>
            <a:off x="2229961" y="270035"/>
            <a:ext cx="7132111" cy="912167"/>
            <a:chOff x="0" y="0"/>
            <a:chExt cx="5163578" cy="66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163579" cy="660400"/>
            </a:xfrm>
            <a:custGeom>
              <a:avLst/>
              <a:gdLst/>
              <a:ahLst/>
              <a:cxnLst/>
              <a:rect l="l" t="t" r="r" b="b"/>
              <a:pathLst>
                <a:path w="5163579" h="660400">
                  <a:moveTo>
                    <a:pt x="5039118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39118" y="0"/>
                  </a:lnTo>
                  <a:cubicBezTo>
                    <a:pt x="5107699" y="0"/>
                    <a:pt x="5163579" y="55880"/>
                    <a:pt x="5163579" y="124460"/>
                  </a:cubicBezTo>
                  <a:lnTo>
                    <a:pt x="5163579" y="535940"/>
                  </a:lnTo>
                  <a:cubicBezTo>
                    <a:pt x="5163579" y="604520"/>
                    <a:pt x="5107699" y="660400"/>
                    <a:pt x="5039118" y="660400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673570" y="2238255"/>
            <a:ext cx="3959933" cy="3959933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2"/>
              <a:stretch>
                <a:fillRect t="-25125" b="-25125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1718847" y="2065491"/>
            <a:ext cx="372574" cy="1363509"/>
            <a:chOff x="0" y="0"/>
            <a:chExt cx="660400" cy="241686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9911874" y="270035"/>
            <a:ext cx="912167" cy="912167"/>
            <a:chOff x="0" y="0"/>
            <a:chExt cx="660400" cy="660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F6D6E5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0986617" y="270035"/>
            <a:ext cx="912167" cy="912167"/>
            <a:chOff x="0" y="0"/>
            <a:chExt cx="660400" cy="660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F6D6E5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388545" y="587549"/>
            <a:ext cx="291375" cy="291375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866808" y="587549"/>
            <a:ext cx="291375" cy="291375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345071" y="587549"/>
            <a:ext cx="291375" cy="291375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587395" y="469790"/>
            <a:ext cx="488927" cy="48892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252601" y="542823"/>
            <a:ext cx="380827" cy="380827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0800000">
            <a:off x="10171011" y="529757"/>
            <a:ext cx="393893" cy="393893"/>
          </a:xfrm>
          <a:prstGeom prst="rect">
            <a:avLst/>
          </a:prstGeom>
        </p:spPr>
      </p:pic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11795525" y="1663533"/>
            <a:ext cx="219216" cy="189841"/>
            <a:chOff x="0" y="0"/>
            <a:chExt cx="6350000" cy="54991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 rot="-10800000">
            <a:off x="11795525" y="6430349"/>
            <a:ext cx="219216" cy="189841"/>
            <a:chOff x="0" y="0"/>
            <a:chExt cx="6350000" cy="54991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27" name="TextBox 27"/>
          <p:cNvSpPr txBox="1"/>
          <p:nvPr/>
        </p:nvSpPr>
        <p:spPr>
          <a:xfrm>
            <a:off x="2490790" y="428328"/>
            <a:ext cx="5879548" cy="974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2535">
                <a:solidFill>
                  <a:srgbClr val="664354"/>
                </a:solidFill>
                <a:latin typeface="Nunito Bold Bold"/>
              </a:rPr>
              <a:t> </a:t>
            </a:r>
            <a:r>
              <a:rPr lang="en-US" sz="2535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ZORBALIĞA MARUZ KALDIĞINIZDA NE YAPMALISINIZ?</a:t>
            </a:r>
          </a:p>
        </p:txBody>
      </p:sp>
      <p:sp>
        <p:nvSpPr>
          <p:cNvPr id="28" name="AutoShape 28"/>
          <p:cNvSpPr/>
          <p:nvPr/>
        </p:nvSpPr>
        <p:spPr>
          <a:xfrm>
            <a:off x="11815021" y="2628319"/>
            <a:ext cx="180225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9" name="AutoShape 29"/>
          <p:cNvSpPr/>
          <p:nvPr/>
        </p:nvSpPr>
        <p:spPr>
          <a:xfrm>
            <a:off x="11815021" y="2725020"/>
            <a:ext cx="180225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AutoShape 30"/>
          <p:cNvSpPr/>
          <p:nvPr/>
        </p:nvSpPr>
        <p:spPr>
          <a:xfrm>
            <a:off x="11815021" y="2821722"/>
            <a:ext cx="180225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1" name="TextBox 31"/>
          <p:cNvSpPr txBox="1"/>
          <p:nvPr/>
        </p:nvSpPr>
        <p:spPr>
          <a:xfrm>
            <a:off x="4676049" y="1402524"/>
            <a:ext cx="6999925" cy="6053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0" lvl="1" indent="-377825">
              <a:lnSpc>
                <a:spcPts val="4900"/>
              </a:lnSpc>
              <a:buFont typeface="Arial" panose="020B0604020202020204"/>
              <a:buChar char="•"/>
            </a:pPr>
            <a:r>
              <a:rPr lang="en-US" sz="233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Eğer</a:t>
            </a:r>
            <a:r>
              <a:rPr lang="en-US" sz="233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3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fiziksel</a:t>
            </a:r>
            <a:r>
              <a:rPr lang="en-US" sz="233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3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güç</a:t>
            </a:r>
            <a:r>
              <a:rPr lang="en-US" sz="233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3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233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33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şiddet</a:t>
            </a:r>
            <a:r>
              <a:rPr lang="en-US" sz="233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3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kullanmaya</a:t>
            </a:r>
            <a:r>
              <a:rPr lang="en-US" sz="233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3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kalktıysa</a:t>
            </a:r>
            <a:r>
              <a:rPr lang="en-US" sz="233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3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hemen</a:t>
            </a:r>
            <a:r>
              <a:rPr lang="en-US" sz="233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3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oradan</a:t>
            </a:r>
            <a:r>
              <a:rPr lang="en-US" sz="233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3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uzaklaşmaya</a:t>
            </a:r>
            <a:r>
              <a:rPr lang="en-US" sz="233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3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çalışın</a:t>
            </a:r>
            <a:r>
              <a:rPr lang="en-US" sz="233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en-US" sz="233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güvenli</a:t>
            </a:r>
            <a:r>
              <a:rPr lang="en-US" sz="233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bir </a:t>
            </a:r>
            <a:r>
              <a:rPr lang="en-US" sz="233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yere</a:t>
            </a:r>
            <a:r>
              <a:rPr lang="en-US" sz="233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3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gidin</a:t>
            </a:r>
            <a:r>
              <a:rPr lang="en-US" sz="233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Zorbalık </a:t>
            </a:r>
            <a:r>
              <a:rPr lang="en-US" sz="233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davranışları</a:t>
            </a:r>
            <a:r>
              <a:rPr lang="en-US" sz="233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3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genellikle</a:t>
            </a:r>
            <a:r>
              <a:rPr lang="en-US" sz="233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3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tenha</a:t>
            </a:r>
            <a:r>
              <a:rPr lang="en-US" sz="233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3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yerlerde</a:t>
            </a:r>
            <a:r>
              <a:rPr lang="en-US" sz="233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3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olur</a:t>
            </a:r>
            <a:r>
              <a:rPr lang="en-US" sz="233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34060" lvl="1" indent="-367030">
              <a:lnSpc>
                <a:spcPts val="4760"/>
              </a:lnSpc>
              <a:buFont typeface="Arial" panose="020B0604020202020204"/>
              <a:buChar char="•"/>
            </a:pPr>
            <a:r>
              <a:rPr lang="en-US" sz="226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Zorbanın</a:t>
            </a:r>
            <a:r>
              <a:rPr lang="en-US" sz="226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26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kimseye</a:t>
            </a:r>
            <a:r>
              <a:rPr lang="en-US" sz="226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6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söyleme</a:t>
            </a:r>
            <a:r>
              <a:rPr lang="en-US" sz="226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26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tehditlerine</a:t>
            </a:r>
            <a:r>
              <a:rPr lang="en-US" sz="226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6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asla</a:t>
            </a:r>
            <a:r>
              <a:rPr lang="en-US" sz="226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kulak </a:t>
            </a:r>
            <a:r>
              <a:rPr lang="en-US" sz="226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asmayın</a:t>
            </a:r>
            <a:r>
              <a:rPr lang="en-US" sz="226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34060" lvl="1" indent="-367030">
              <a:lnSpc>
                <a:spcPts val="4760"/>
              </a:lnSpc>
              <a:buFont typeface="Arial" panose="020B0604020202020204"/>
              <a:buChar char="•"/>
            </a:pPr>
            <a:r>
              <a:rPr lang="en-US" sz="226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Şiddete</a:t>
            </a:r>
            <a:r>
              <a:rPr lang="en-US" sz="226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6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başvurmayın</a:t>
            </a:r>
            <a:r>
              <a:rPr lang="en-US" sz="226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 durum o </a:t>
            </a:r>
            <a:r>
              <a:rPr lang="en-US" sz="226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kişi</a:t>
            </a:r>
            <a:r>
              <a:rPr lang="en-US" sz="226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6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226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26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kişilerin</a:t>
            </a:r>
            <a:r>
              <a:rPr lang="en-US" sz="226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6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isteğini</a:t>
            </a:r>
            <a:r>
              <a:rPr lang="en-US" sz="226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6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yerine</a:t>
            </a:r>
            <a:r>
              <a:rPr lang="en-US" sz="226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6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getirmek</a:t>
            </a:r>
            <a:r>
              <a:rPr lang="en-US" sz="226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65" dirty="0" err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olacaktır</a:t>
            </a:r>
            <a:r>
              <a:rPr lang="en-US" sz="2265" dirty="0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4760"/>
              </a:lnSpc>
            </a:pPr>
            <a:endParaRPr lang="en-US" sz="2265" dirty="0">
              <a:solidFill>
                <a:srgbClr val="6643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805"/>
              </a:lnSpc>
            </a:pPr>
            <a:endParaRPr lang="en-US" sz="2265" dirty="0">
              <a:solidFill>
                <a:srgbClr val="6643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633429" y="1452237"/>
            <a:ext cx="558571" cy="5405763"/>
          </a:xfrm>
          <a:prstGeom prst="rect">
            <a:avLst/>
          </a:prstGeom>
          <a:solidFill>
            <a:srgbClr val="F6E1D9"/>
          </a:solidFill>
        </p:spPr>
      </p:sp>
      <p:sp>
        <p:nvSpPr>
          <p:cNvPr id="3" name="AutoShape 3"/>
          <p:cNvSpPr/>
          <p:nvPr/>
        </p:nvSpPr>
        <p:spPr>
          <a:xfrm>
            <a:off x="0" y="0"/>
            <a:ext cx="12192000" cy="1182370"/>
          </a:xfrm>
          <a:prstGeom prst="rect">
            <a:avLst/>
          </a:prstGeom>
          <a:solidFill>
            <a:srgbClr val="DFB8CA"/>
          </a:solidFill>
        </p:spPr>
      </p:sp>
      <p:grpSp>
        <p:nvGrpSpPr>
          <p:cNvPr id="4" name="Group 4"/>
          <p:cNvGrpSpPr/>
          <p:nvPr/>
        </p:nvGrpSpPr>
        <p:grpSpPr>
          <a:xfrm>
            <a:off x="2229961" y="270035"/>
            <a:ext cx="7132111" cy="912167"/>
            <a:chOff x="0" y="0"/>
            <a:chExt cx="5163578" cy="66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163579" cy="660400"/>
            </a:xfrm>
            <a:custGeom>
              <a:avLst/>
              <a:gdLst/>
              <a:ahLst/>
              <a:cxnLst/>
              <a:rect l="l" t="t" r="r" b="b"/>
              <a:pathLst>
                <a:path w="5163579" h="660400">
                  <a:moveTo>
                    <a:pt x="5039118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39118" y="0"/>
                  </a:lnTo>
                  <a:cubicBezTo>
                    <a:pt x="5107699" y="0"/>
                    <a:pt x="5163579" y="55880"/>
                    <a:pt x="5163579" y="124460"/>
                  </a:cubicBezTo>
                  <a:lnTo>
                    <a:pt x="5163579" y="535940"/>
                  </a:lnTo>
                  <a:cubicBezTo>
                    <a:pt x="5163579" y="604520"/>
                    <a:pt x="5107699" y="660400"/>
                    <a:pt x="5039118" y="660400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96520" y="1663700"/>
            <a:ext cx="2394585" cy="395986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2"/>
              <a:stretch>
                <a:fillRect l="-24921" r="-24921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1718847" y="2065491"/>
            <a:ext cx="372574" cy="1363509"/>
            <a:chOff x="0" y="0"/>
            <a:chExt cx="660400" cy="241686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9911874" y="270035"/>
            <a:ext cx="912167" cy="912167"/>
            <a:chOff x="0" y="0"/>
            <a:chExt cx="660400" cy="660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F6D6E5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0986617" y="270035"/>
            <a:ext cx="912167" cy="912167"/>
            <a:chOff x="0" y="0"/>
            <a:chExt cx="660400" cy="660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F6D6E5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388545" y="587549"/>
            <a:ext cx="291375" cy="291375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866808" y="587549"/>
            <a:ext cx="291375" cy="291375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345071" y="587549"/>
            <a:ext cx="291375" cy="291375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587395" y="469790"/>
            <a:ext cx="488927" cy="48892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252601" y="542823"/>
            <a:ext cx="380827" cy="380827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0800000">
            <a:off x="10171011" y="529757"/>
            <a:ext cx="393893" cy="393893"/>
          </a:xfrm>
          <a:prstGeom prst="rect">
            <a:avLst/>
          </a:prstGeom>
        </p:spPr>
      </p:pic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11795525" y="1663533"/>
            <a:ext cx="219216" cy="189841"/>
            <a:chOff x="0" y="0"/>
            <a:chExt cx="6350000" cy="54991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 rot="-10800000">
            <a:off x="11795525" y="6430349"/>
            <a:ext cx="219216" cy="189841"/>
            <a:chOff x="0" y="0"/>
            <a:chExt cx="6350000" cy="54991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27" name="TextBox 27"/>
          <p:cNvSpPr txBox="1"/>
          <p:nvPr/>
        </p:nvSpPr>
        <p:spPr>
          <a:xfrm>
            <a:off x="2490790" y="428328"/>
            <a:ext cx="5879548" cy="487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2535">
                <a:solidFill>
                  <a:srgbClr val="664354"/>
                </a:solidFill>
                <a:latin typeface="Nunito Bold Bold"/>
              </a:rPr>
              <a:t> </a:t>
            </a:r>
            <a:r>
              <a:rPr lang="en-US" sz="2535" b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ZORBALIĞA </a:t>
            </a:r>
            <a:r>
              <a:rPr lang="tr-TR" altLang="en-US" sz="2535" b="1">
                <a:solidFill>
                  <a:srgbClr val="66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SEYİRCİ KALMAYIN!</a:t>
            </a:r>
          </a:p>
        </p:txBody>
      </p:sp>
      <p:sp>
        <p:nvSpPr>
          <p:cNvPr id="28" name="AutoShape 28"/>
          <p:cNvSpPr/>
          <p:nvPr/>
        </p:nvSpPr>
        <p:spPr>
          <a:xfrm>
            <a:off x="11815021" y="2628319"/>
            <a:ext cx="180225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9" name="AutoShape 29"/>
          <p:cNvSpPr/>
          <p:nvPr/>
        </p:nvSpPr>
        <p:spPr>
          <a:xfrm>
            <a:off x="11815021" y="2725020"/>
            <a:ext cx="180225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AutoShape 30"/>
          <p:cNvSpPr/>
          <p:nvPr/>
        </p:nvSpPr>
        <p:spPr>
          <a:xfrm>
            <a:off x="11815021" y="2821722"/>
            <a:ext cx="180225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1" name="TextBox 31"/>
          <p:cNvSpPr txBox="1"/>
          <p:nvPr/>
        </p:nvSpPr>
        <p:spPr>
          <a:xfrm>
            <a:off x="2812415" y="1263015"/>
            <a:ext cx="9085580" cy="5167630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marL="0" lvl="0" indent="0" rtl="0" eaLnBrk="1" fontAlgn="auto" latinLnBrk="0" hangingPunct="1">
              <a:lnSpc>
                <a:spcPct val="150000"/>
              </a:lnSpc>
              <a:spcBef>
                <a:spcPct val="0"/>
              </a:spcBef>
            </a:pPr>
            <a:r>
              <a:rPr lang="en-GB" sz="2400" dirty="0">
                <a:sym typeface="+mn-ea"/>
              </a:rPr>
              <a:t>1. </a:t>
            </a:r>
            <a:r>
              <a:rPr lang="en-GB" sz="2400" dirty="0" err="1">
                <a:sym typeface="+mn-ea"/>
              </a:rPr>
              <a:t>Olayı</a:t>
            </a:r>
            <a:r>
              <a:rPr lang="en-GB" sz="2400" dirty="0">
                <a:sym typeface="+mn-ea"/>
              </a:rPr>
              <a:t> </a:t>
            </a:r>
            <a:r>
              <a:rPr lang="en-GB" sz="2400" dirty="0" err="1">
                <a:sym typeface="+mn-ea"/>
              </a:rPr>
              <a:t>izlemeye</a:t>
            </a:r>
            <a:r>
              <a:rPr lang="en-GB" sz="2400" dirty="0">
                <a:sym typeface="+mn-ea"/>
              </a:rPr>
              <a:t> </a:t>
            </a:r>
            <a:r>
              <a:rPr lang="en-GB" sz="2400" dirty="0" err="1">
                <a:sym typeface="+mn-ea"/>
              </a:rPr>
              <a:t>dalmayın</a:t>
            </a:r>
            <a:r>
              <a:rPr lang="tr-TR" sz="2400" dirty="0">
                <a:sym typeface="+mn-ea"/>
              </a:rPr>
              <a:t>!!!!</a:t>
            </a:r>
            <a:br>
              <a:rPr lang="en-GB" sz="2400" dirty="0">
                <a:sym typeface="+mn-ea"/>
              </a:rPr>
            </a:br>
            <a:r>
              <a:rPr lang="en-GB" sz="2400" dirty="0">
                <a:sym typeface="+mn-ea"/>
              </a:rPr>
              <a:t>2. </a:t>
            </a:r>
            <a:r>
              <a:rPr lang="en-GB" sz="2400" dirty="0" err="1">
                <a:sym typeface="+mn-ea"/>
              </a:rPr>
              <a:t>Zorbaya</a:t>
            </a:r>
            <a:r>
              <a:rPr lang="en-GB" sz="2400" dirty="0">
                <a:sym typeface="+mn-ea"/>
              </a:rPr>
              <a:t> </a:t>
            </a:r>
            <a:r>
              <a:rPr lang="en-GB" sz="2400" dirty="0" err="1">
                <a:sym typeface="+mn-ea"/>
              </a:rPr>
              <a:t>durmasını</a:t>
            </a:r>
            <a:r>
              <a:rPr lang="en-GB" sz="2400" dirty="0">
                <a:sym typeface="+mn-ea"/>
              </a:rPr>
              <a:t> </a:t>
            </a:r>
            <a:r>
              <a:rPr lang="en-GB" sz="2400" dirty="0" err="1">
                <a:sym typeface="+mn-ea"/>
              </a:rPr>
              <a:t>söyleyin</a:t>
            </a:r>
            <a:r>
              <a:rPr lang="tr-TR" sz="2400" dirty="0">
                <a:sym typeface="+mn-ea"/>
              </a:rPr>
              <a:t>!!!!</a:t>
            </a:r>
            <a:br>
              <a:rPr lang="en-GB" sz="2400" dirty="0">
                <a:sym typeface="+mn-ea"/>
              </a:rPr>
            </a:br>
            <a:r>
              <a:rPr lang="en-GB" sz="2400" dirty="0">
                <a:sym typeface="+mn-ea"/>
              </a:rPr>
              <a:t>3. </a:t>
            </a:r>
            <a:r>
              <a:rPr lang="en-GB" sz="2400" dirty="0" err="1">
                <a:sym typeface="+mn-ea"/>
              </a:rPr>
              <a:t>Zorbalığa</a:t>
            </a:r>
            <a:r>
              <a:rPr lang="en-GB" sz="2400" dirty="0">
                <a:sym typeface="+mn-ea"/>
              </a:rPr>
              <a:t> </a:t>
            </a:r>
            <a:r>
              <a:rPr lang="en-GB" sz="2400" dirty="0" err="1">
                <a:sym typeface="+mn-ea"/>
              </a:rPr>
              <a:t>maruz</a:t>
            </a:r>
            <a:r>
              <a:rPr lang="en-GB" sz="2400" dirty="0">
                <a:sym typeface="+mn-ea"/>
              </a:rPr>
              <a:t> </a:t>
            </a:r>
            <a:r>
              <a:rPr lang="en-GB" sz="2400" dirty="0" err="1">
                <a:sym typeface="+mn-ea"/>
              </a:rPr>
              <a:t>kalan</a:t>
            </a:r>
            <a:r>
              <a:rPr lang="en-GB" sz="2400" dirty="0">
                <a:sym typeface="+mn-ea"/>
              </a:rPr>
              <a:t> </a:t>
            </a:r>
            <a:r>
              <a:rPr lang="en-GB" sz="2400" dirty="0" err="1">
                <a:sym typeface="+mn-ea"/>
              </a:rPr>
              <a:t>kişiye</a:t>
            </a:r>
            <a:r>
              <a:rPr lang="en-GB" sz="2400" dirty="0">
                <a:sym typeface="+mn-ea"/>
              </a:rPr>
              <a:t> </a:t>
            </a:r>
            <a:r>
              <a:rPr lang="en-GB" sz="2400" dirty="0" err="1">
                <a:sym typeface="+mn-ea"/>
              </a:rPr>
              <a:t>iyi</a:t>
            </a:r>
            <a:r>
              <a:rPr lang="en-GB" sz="2400" dirty="0">
                <a:sym typeface="+mn-ea"/>
              </a:rPr>
              <a:t> </a:t>
            </a:r>
            <a:r>
              <a:rPr lang="en-GB" sz="2400" dirty="0" err="1">
                <a:sym typeface="+mn-ea"/>
              </a:rPr>
              <a:t>davranın</a:t>
            </a:r>
            <a:r>
              <a:rPr lang="tr-TR" sz="2400" dirty="0">
                <a:sym typeface="+mn-ea"/>
              </a:rPr>
              <a:t>!!!!</a:t>
            </a:r>
            <a:br>
              <a:rPr lang="en-GB" sz="2400" dirty="0">
                <a:sym typeface="+mn-ea"/>
              </a:rPr>
            </a:br>
            <a:r>
              <a:rPr lang="en-GB" sz="2400" dirty="0">
                <a:sym typeface="+mn-ea"/>
              </a:rPr>
              <a:t>4. </a:t>
            </a:r>
            <a:r>
              <a:rPr lang="en-GB" sz="2400" dirty="0" err="1">
                <a:sym typeface="+mn-ea"/>
              </a:rPr>
              <a:t>Zorbalığa</a:t>
            </a:r>
            <a:r>
              <a:rPr lang="en-GB" sz="2400" dirty="0">
                <a:sym typeface="+mn-ea"/>
              </a:rPr>
              <a:t> </a:t>
            </a:r>
            <a:r>
              <a:rPr lang="en-GB" sz="2400" dirty="0" err="1">
                <a:sym typeface="+mn-ea"/>
              </a:rPr>
              <a:t>maruz</a:t>
            </a:r>
            <a:r>
              <a:rPr lang="en-GB" sz="2400" dirty="0">
                <a:sym typeface="+mn-ea"/>
              </a:rPr>
              <a:t> </a:t>
            </a:r>
            <a:r>
              <a:rPr lang="en-GB" sz="2400" dirty="0" err="1">
                <a:sym typeface="+mn-ea"/>
              </a:rPr>
              <a:t>kalan</a:t>
            </a:r>
            <a:r>
              <a:rPr lang="en-GB" sz="2400" dirty="0">
                <a:sym typeface="+mn-ea"/>
              </a:rPr>
              <a:t> </a:t>
            </a:r>
            <a:r>
              <a:rPr lang="en-GB" sz="2400" dirty="0" err="1">
                <a:sym typeface="+mn-ea"/>
              </a:rPr>
              <a:t>kişiyi</a:t>
            </a:r>
            <a:r>
              <a:rPr lang="en-GB" sz="2400" dirty="0">
                <a:sym typeface="+mn-ea"/>
              </a:rPr>
              <a:t> </a:t>
            </a:r>
            <a:r>
              <a:rPr lang="en-GB" sz="2400" dirty="0" err="1">
                <a:sym typeface="+mn-ea"/>
              </a:rPr>
              <a:t>sizinle</a:t>
            </a:r>
            <a:r>
              <a:rPr lang="en-GB" sz="2400" dirty="0">
                <a:sym typeface="+mn-ea"/>
              </a:rPr>
              <a:t> </a:t>
            </a:r>
            <a:r>
              <a:rPr lang="en-GB" sz="2400" dirty="0" err="1">
                <a:sym typeface="+mn-ea"/>
              </a:rPr>
              <a:t>gelmeye</a:t>
            </a:r>
            <a:r>
              <a:rPr lang="en-GB" sz="2400" dirty="0">
                <a:sym typeface="+mn-ea"/>
              </a:rPr>
              <a:t> </a:t>
            </a:r>
            <a:r>
              <a:rPr lang="en-GB" sz="2400" dirty="0" err="1">
                <a:sym typeface="+mn-ea"/>
              </a:rPr>
              <a:t>ikna</a:t>
            </a:r>
            <a:r>
              <a:rPr lang="en-GB" sz="2400" dirty="0">
                <a:sym typeface="+mn-ea"/>
              </a:rPr>
              <a:t> </a:t>
            </a:r>
            <a:r>
              <a:rPr lang="en-GB" sz="2400" dirty="0" err="1">
                <a:sym typeface="+mn-ea"/>
              </a:rPr>
              <a:t>edin</a:t>
            </a:r>
            <a:r>
              <a:rPr lang="tr-TR" sz="2400" dirty="0">
                <a:sym typeface="+mn-ea"/>
              </a:rPr>
              <a:t>!!!!</a:t>
            </a:r>
            <a:br>
              <a:rPr lang="en-GB" sz="2400" dirty="0">
                <a:sym typeface="+mn-ea"/>
              </a:rPr>
            </a:br>
            <a:r>
              <a:rPr lang="tr-TR" altLang="en-GB" sz="2400" dirty="0">
                <a:sym typeface="+mn-ea"/>
              </a:rPr>
              <a:t>5</a:t>
            </a:r>
            <a:r>
              <a:rPr lang="en-GB" sz="2400" dirty="0">
                <a:sym typeface="+mn-ea"/>
              </a:rPr>
              <a:t>. </a:t>
            </a:r>
            <a:r>
              <a:rPr lang="en-GB" sz="2400" dirty="0" err="1">
                <a:sym typeface="+mn-ea"/>
              </a:rPr>
              <a:t>Bir</a:t>
            </a:r>
            <a:r>
              <a:rPr lang="en-GB" sz="2400" dirty="0">
                <a:sym typeface="+mn-ea"/>
              </a:rPr>
              <a:t> </a:t>
            </a:r>
            <a:r>
              <a:rPr lang="en-GB" sz="2400" dirty="0" err="1">
                <a:sym typeface="+mn-ea"/>
              </a:rPr>
              <a:t>yetişkini</a:t>
            </a:r>
            <a:r>
              <a:rPr lang="en-GB" sz="2400" dirty="0">
                <a:sym typeface="+mn-ea"/>
              </a:rPr>
              <a:t> </a:t>
            </a:r>
            <a:r>
              <a:rPr lang="en-GB" sz="2400" dirty="0" err="1">
                <a:sym typeface="+mn-ea"/>
              </a:rPr>
              <a:t>olay</a:t>
            </a:r>
            <a:r>
              <a:rPr lang="en-GB" sz="2400" dirty="0">
                <a:sym typeface="+mn-ea"/>
              </a:rPr>
              <a:t> </a:t>
            </a:r>
            <a:r>
              <a:rPr lang="en-GB" sz="2400" dirty="0" err="1">
                <a:sym typeface="+mn-ea"/>
              </a:rPr>
              <a:t>yerine</a:t>
            </a:r>
            <a:r>
              <a:rPr lang="en-GB" sz="2400" dirty="0">
                <a:sym typeface="+mn-ea"/>
              </a:rPr>
              <a:t> </a:t>
            </a:r>
            <a:r>
              <a:rPr lang="en-GB" sz="2400" dirty="0" err="1">
                <a:sym typeface="+mn-ea"/>
              </a:rPr>
              <a:t>çağırın</a:t>
            </a:r>
            <a:r>
              <a:rPr lang="tr-TR" sz="2400" dirty="0">
                <a:sym typeface="+mn-ea"/>
              </a:rPr>
              <a:t>!!!!</a:t>
            </a:r>
            <a:br>
              <a:rPr lang="en-GB" sz="2400" dirty="0">
                <a:sym typeface="+mn-ea"/>
              </a:rPr>
            </a:br>
            <a:r>
              <a:rPr lang="tr-TR" altLang="en-GB" sz="2400" dirty="0">
                <a:sym typeface="+mn-ea"/>
              </a:rPr>
              <a:t>6</a:t>
            </a:r>
            <a:r>
              <a:rPr lang="en-GB" sz="2400" dirty="0">
                <a:sym typeface="+mn-ea"/>
              </a:rPr>
              <a:t>. </a:t>
            </a:r>
            <a:r>
              <a:rPr lang="en-GB" sz="2400" dirty="0" err="1">
                <a:sym typeface="+mn-ea"/>
              </a:rPr>
              <a:t>Sadece</a:t>
            </a:r>
            <a:r>
              <a:rPr lang="en-GB" sz="2400" dirty="0">
                <a:sym typeface="+mn-ea"/>
              </a:rPr>
              <a:t> </a:t>
            </a:r>
            <a:r>
              <a:rPr lang="en-GB" sz="2400" dirty="0" err="1">
                <a:sym typeface="+mn-ea"/>
              </a:rPr>
              <a:t>gülümsemenizle</a:t>
            </a:r>
            <a:r>
              <a:rPr lang="en-GB" sz="2400" dirty="0">
                <a:sym typeface="+mn-ea"/>
              </a:rPr>
              <a:t> de </a:t>
            </a:r>
            <a:r>
              <a:rPr lang="en-GB" sz="2400" dirty="0" err="1">
                <a:sym typeface="+mn-ea"/>
              </a:rPr>
              <a:t>olsa</a:t>
            </a:r>
            <a:r>
              <a:rPr lang="en-GB" sz="2400" dirty="0">
                <a:sym typeface="+mn-ea"/>
              </a:rPr>
              <a:t> </a:t>
            </a:r>
            <a:r>
              <a:rPr lang="en-GB" sz="2400" dirty="0" err="1">
                <a:sym typeface="+mn-ea"/>
              </a:rPr>
              <a:t>zorbaya</a:t>
            </a:r>
            <a:r>
              <a:rPr lang="en-GB" sz="2400" dirty="0">
                <a:sym typeface="+mn-ea"/>
              </a:rPr>
              <a:t> </a:t>
            </a:r>
            <a:r>
              <a:rPr lang="en-GB" sz="2400" dirty="0" err="1">
                <a:sym typeface="+mn-ea"/>
              </a:rPr>
              <a:t>güç</a:t>
            </a:r>
            <a:r>
              <a:rPr lang="en-GB" sz="2400" dirty="0">
                <a:sym typeface="+mn-ea"/>
              </a:rPr>
              <a:t> </a:t>
            </a:r>
            <a:r>
              <a:rPr lang="en-GB" sz="2400" dirty="0" err="1">
                <a:sym typeface="+mn-ea"/>
              </a:rPr>
              <a:t>vermeyin</a:t>
            </a:r>
            <a:r>
              <a:rPr lang="tr-TR" sz="2400" dirty="0">
                <a:sym typeface="+mn-ea"/>
              </a:rPr>
              <a:t>!!!!</a:t>
            </a:r>
            <a:br>
              <a:rPr lang="en-GB" sz="2400" dirty="0">
                <a:sym typeface="+mn-ea"/>
              </a:rPr>
            </a:br>
            <a:r>
              <a:rPr lang="tr-TR" altLang="en-GB" sz="2400" dirty="0">
                <a:sym typeface="+mn-ea"/>
              </a:rPr>
              <a:t>7</a:t>
            </a:r>
            <a:r>
              <a:rPr lang="en-GB" sz="2400" dirty="0">
                <a:sym typeface="+mn-ea"/>
              </a:rPr>
              <a:t>. </a:t>
            </a:r>
            <a:r>
              <a:rPr lang="en-GB" sz="2400" dirty="0" err="1">
                <a:sym typeface="+mn-ea"/>
              </a:rPr>
              <a:t>Ezilenle</a:t>
            </a:r>
            <a:r>
              <a:rPr lang="en-GB" sz="2400" dirty="0">
                <a:sym typeface="+mn-ea"/>
              </a:rPr>
              <a:t>, </a:t>
            </a:r>
            <a:r>
              <a:rPr lang="en-GB" sz="2400" dirty="0" err="1">
                <a:sym typeface="+mn-ea"/>
              </a:rPr>
              <a:t>yalnız</a:t>
            </a:r>
            <a:r>
              <a:rPr lang="en-GB" sz="2400" dirty="0">
                <a:sym typeface="+mn-ea"/>
              </a:rPr>
              <a:t> </a:t>
            </a:r>
            <a:r>
              <a:rPr lang="en-GB" sz="2400" dirty="0" err="1">
                <a:sym typeface="+mn-ea"/>
              </a:rPr>
              <a:t>ve</a:t>
            </a:r>
            <a:r>
              <a:rPr lang="en-GB" sz="2400" dirty="0">
                <a:sym typeface="+mn-ea"/>
              </a:rPr>
              <a:t> </a:t>
            </a:r>
            <a:r>
              <a:rPr lang="en-GB" sz="2400" dirty="0" err="1">
                <a:sym typeface="+mn-ea"/>
              </a:rPr>
              <a:t>mutsuz</a:t>
            </a:r>
            <a:r>
              <a:rPr lang="en-GB" sz="2400" dirty="0">
                <a:sym typeface="+mn-ea"/>
              </a:rPr>
              <a:t> </a:t>
            </a:r>
            <a:r>
              <a:rPr lang="en-GB" sz="2400" dirty="0" err="1">
                <a:sym typeface="+mn-ea"/>
              </a:rPr>
              <a:t>kişilerle</a:t>
            </a:r>
            <a:r>
              <a:rPr lang="en-GB" sz="2400" dirty="0">
                <a:sym typeface="+mn-ea"/>
              </a:rPr>
              <a:t> </a:t>
            </a:r>
            <a:r>
              <a:rPr lang="en-GB" sz="2400" dirty="0" err="1">
                <a:sym typeface="+mn-ea"/>
              </a:rPr>
              <a:t>arkadaş</a:t>
            </a:r>
            <a:r>
              <a:rPr lang="en-GB" sz="2400" dirty="0">
                <a:sym typeface="+mn-ea"/>
              </a:rPr>
              <a:t> </a:t>
            </a:r>
            <a:r>
              <a:rPr lang="en-GB" sz="2400" dirty="0" err="1">
                <a:sym typeface="+mn-ea"/>
              </a:rPr>
              <a:t>olun</a:t>
            </a:r>
            <a:r>
              <a:rPr lang="tr-TR" sz="2400" dirty="0">
                <a:sym typeface="+mn-ea"/>
              </a:rPr>
              <a:t>!</a:t>
            </a:r>
            <a:br>
              <a:rPr lang="en-GB" sz="2400" dirty="0">
                <a:sym typeface="+mn-ea"/>
              </a:rPr>
            </a:br>
            <a:r>
              <a:rPr lang="tr-TR" altLang="en-GB" sz="2400" dirty="0">
                <a:sym typeface="+mn-ea"/>
              </a:rPr>
              <a:t>8</a:t>
            </a:r>
            <a:r>
              <a:rPr lang="en-GB" sz="2400" dirty="0">
                <a:sym typeface="+mn-ea"/>
              </a:rPr>
              <a:t>. </a:t>
            </a:r>
            <a:r>
              <a:rPr lang="en-GB" sz="2400" dirty="0" err="1">
                <a:sym typeface="+mn-ea"/>
              </a:rPr>
              <a:t>Unutmayın</a:t>
            </a:r>
            <a:r>
              <a:rPr lang="en-GB" sz="2400" dirty="0">
                <a:sym typeface="+mn-ea"/>
              </a:rPr>
              <a:t>, </a:t>
            </a:r>
            <a:r>
              <a:rPr lang="en-GB" sz="2400" dirty="0" err="1">
                <a:solidFill>
                  <a:srgbClr val="FF0000"/>
                </a:solidFill>
                <a:sym typeface="+mn-ea"/>
              </a:rPr>
              <a:t>siz</a:t>
            </a:r>
            <a:r>
              <a:rPr lang="en-GB" sz="2400" dirty="0">
                <a:solidFill>
                  <a:srgbClr val="FF0000"/>
                </a:solidFill>
                <a:sym typeface="+mn-ea"/>
              </a:rPr>
              <a:t> de </a:t>
            </a:r>
            <a:r>
              <a:rPr lang="en-GB" sz="2400" dirty="0" err="1">
                <a:solidFill>
                  <a:srgbClr val="FF0000"/>
                </a:solidFill>
                <a:sym typeface="+mn-ea"/>
              </a:rPr>
              <a:t>bir</a:t>
            </a:r>
            <a:r>
              <a:rPr lang="en-GB" sz="2400" dirty="0">
                <a:solidFill>
                  <a:srgbClr val="FF0000"/>
                </a:solidFill>
                <a:sym typeface="+mn-ea"/>
              </a:rPr>
              <a:t> </a:t>
            </a:r>
            <a:r>
              <a:rPr lang="en-GB" sz="2400" dirty="0" err="1">
                <a:solidFill>
                  <a:srgbClr val="FF0000"/>
                </a:solidFill>
                <a:sym typeface="+mn-ea"/>
              </a:rPr>
              <a:t>gün</a:t>
            </a:r>
            <a:r>
              <a:rPr lang="en-GB" sz="2400" dirty="0">
                <a:solidFill>
                  <a:srgbClr val="FF0000"/>
                </a:solidFill>
                <a:sym typeface="+mn-ea"/>
              </a:rPr>
              <a:t> </a:t>
            </a:r>
            <a:r>
              <a:rPr lang="en-GB" sz="2400" dirty="0" err="1">
                <a:solidFill>
                  <a:srgbClr val="FF0000"/>
                </a:solidFill>
                <a:sym typeface="+mn-ea"/>
              </a:rPr>
              <a:t>zorbalığa</a:t>
            </a:r>
            <a:r>
              <a:rPr lang="en-GB" sz="2400" dirty="0">
                <a:solidFill>
                  <a:srgbClr val="FF0000"/>
                </a:solidFill>
                <a:sym typeface="+mn-ea"/>
              </a:rPr>
              <a:t> </a:t>
            </a:r>
            <a:r>
              <a:rPr lang="en-GB" sz="2400" dirty="0" err="1">
                <a:solidFill>
                  <a:srgbClr val="FF0000"/>
                </a:solidFill>
                <a:sym typeface="+mn-ea"/>
              </a:rPr>
              <a:t>maruz</a:t>
            </a:r>
            <a:r>
              <a:rPr lang="en-GB" sz="2400" dirty="0">
                <a:solidFill>
                  <a:srgbClr val="FF0000"/>
                </a:solidFill>
                <a:sym typeface="+mn-ea"/>
              </a:rPr>
              <a:t> </a:t>
            </a:r>
            <a:r>
              <a:rPr lang="en-GB" sz="2400" dirty="0" err="1">
                <a:solidFill>
                  <a:srgbClr val="FF0000"/>
                </a:solidFill>
                <a:sym typeface="+mn-ea"/>
              </a:rPr>
              <a:t>kalabilirsiniz</a:t>
            </a:r>
            <a:r>
              <a:rPr lang="en-GB" sz="2400" dirty="0">
                <a:solidFill>
                  <a:srgbClr val="FF0000"/>
                </a:solidFill>
                <a:sym typeface="+mn-ea"/>
              </a:rPr>
              <a:t>!</a:t>
            </a:r>
            <a:r>
              <a:rPr lang="tr-TR" sz="2400" dirty="0">
                <a:solidFill>
                  <a:srgbClr val="FF0000"/>
                </a:solidFill>
                <a:sym typeface="+mn-ea"/>
              </a:rPr>
              <a:t>!!!</a:t>
            </a:r>
            <a:endParaRPr lang="en-US" sz="2400" dirty="0">
              <a:solidFill>
                <a:srgbClr val="664354"/>
              </a:solidFill>
              <a:latin typeface="Arimo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85800" y="1598627"/>
            <a:ext cx="8612721" cy="4383502"/>
          </a:xfrm>
          <a:prstGeom prst="rect">
            <a:avLst/>
          </a:prstGeom>
          <a:solidFill>
            <a:srgbClr val="FFE36D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4301"/>
          <a:stretch>
            <a:fillRect/>
          </a:stretch>
        </p:blipFill>
        <p:spPr>
          <a:xfrm rot="169074">
            <a:off x="1265671" y="475459"/>
            <a:ext cx="6464741" cy="147495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540163" y="1135077"/>
            <a:ext cx="5915755" cy="707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20"/>
              </a:lnSpc>
              <a:spcBef>
                <a:spcPct val="0"/>
              </a:spcBef>
            </a:pPr>
            <a:r>
              <a:rPr lang="en-US" sz="3065">
                <a:solidFill>
                  <a:srgbClr val="000000"/>
                </a:solidFill>
                <a:latin typeface="Nunito Bold"/>
              </a:rPr>
              <a:t>AKRAN ZORBALIĞI NEDİR?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14265" y="2570524"/>
            <a:ext cx="7810468" cy="3046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40"/>
              </a:lnSpc>
            </a:pPr>
            <a:r>
              <a:rPr lang="en-US" sz="2400" dirty="0" err="1">
                <a:solidFill>
                  <a:srgbClr val="000000"/>
                </a:solidFill>
                <a:latin typeface="Arialle Bold" panose="020B0704020202020204"/>
              </a:rPr>
              <a:t>Akran</a:t>
            </a:r>
            <a:r>
              <a:rPr lang="en-US" sz="2400" dirty="0">
                <a:solidFill>
                  <a:srgbClr val="000000"/>
                </a:solidFill>
                <a:latin typeface="Arialle Bold" panose="020B07040202020202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le Bold" panose="020B0704020202020204"/>
              </a:rPr>
              <a:t>Zorbalığı</a:t>
            </a:r>
            <a:r>
              <a:rPr lang="en-US" sz="2400" dirty="0">
                <a:solidFill>
                  <a:srgbClr val="000000"/>
                </a:solidFill>
                <a:latin typeface="Arialle Bold" panose="020B0704020202020204"/>
              </a:rPr>
              <a:t>;</a:t>
            </a:r>
            <a:r>
              <a:rPr lang="en-US" sz="2400" dirty="0">
                <a:solidFill>
                  <a:srgbClr val="000000"/>
                </a:solidFill>
                <a:latin typeface="Arialle" panose="020B0604020202020204"/>
              </a:rPr>
              <a:t> bir </a:t>
            </a:r>
            <a:r>
              <a:rPr lang="en-US" sz="2400" dirty="0" err="1">
                <a:solidFill>
                  <a:srgbClr val="000000"/>
                </a:solidFill>
                <a:latin typeface="Arialle" panose="020B0604020202020204"/>
              </a:rPr>
              <a:t>ya</a:t>
            </a:r>
            <a:r>
              <a:rPr lang="en-US" sz="2400" dirty="0">
                <a:solidFill>
                  <a:srgbClr val="000000"/>
                </a:solidFill>
                <a:latin typeface="Arialle" panose="020B0604020202020204"/>
              </a:rPr>
              <a:t> da </a:t>
            </a:r>
            <a:r>
              <a:rPr lang="en-US" sz="2400" dirty="0" err="1">
                <a:solidFill>
                  <a:srgbClr val="000000"/>
                </a:solidFill>
                <a:latin typeface="Arialle" panose="020B0604020202020204"/>
              </a:rPr>
              <a:t>daha</a:t>
            </a:r>
            <a:r>
              <a:rPr lang="en-US" sz="2400" dirty="0">
                <a:solidFill>
                  <a:srgbClr val="000000"/>
                </a:solidFill>
                <a:latin typeface="Arialle" panose="020B06040202020202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le" panose="020B0604020202020204"/>
              </a:rPr>
              <a:t>fazla</a:t>
            </a:r>
            <a:r>
              <a:rPr lang="en-US" sz="2400" dirty="0">
                <a:solidFill>
                  <a:srgbClr val="000000"/>
                </a:solidFill>
                <a:latin typeface="Arialle" panose="020B06040202020202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le" panose="020B0604020202020204"/>
              </a:rPr>
              <a:t>öğrencinin</a:t>
            </a:r>
            <a:r>
              <a:rPr lang="en-US" sz="2400" dirty="0">
                <a:solidFill>
                  <a:srgbClr val="000000"/>
                </a:solidFill>
                <a:latin typeface="Arialle" panose="020B06040202020202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le" panose="020B0604020202020204"/>
              </a:rPr>
              <a:t>başka</a:t>
            </a:r>
            <a:r>
              <a:rPr lang="en-US" sz="2400" dirty="0">
                <a:solidFill>
                  <a:srgbClr val="000000"/>
                </a:solidFill>
                <a:latin typeface="Arialle" panose="020B0604020202020204"/>
              </a:rPr>
              <a:t> bir </a:t>
            </a:r>
            <a:r>
              <a:rPr lang="en-US" sz="2400" dirty="0" err="1">
                <a:solidFill>
                  <a:srgbClr val="000000"/>
                </a:solidFill>
                <a:latin typeface="Arialle" panose="020B0604020202020204"/>
              </a:rPr>
              <a:t>öğrenciye</a:t>
            </a:r>
            <a:r>
              <a:rPr lang="en-US" sz="2400" dirty="0">
                <a:solidFill>
                  <a:srgbClr val="000000"/>
                </a:solidFill>
                <a:latin typeface="Arialle" panose="020B06040202020202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le" panose="020B0604020202020204"/>
              </a:rPr>
              <a:t>baskı</a:t>
            </a:r>
            <a:r>
              <a:rPr lang="en-US" sz="2400" dirty="0">
                <a:solidFill>
                  <a:srgbClr val="000000"/>
                </a:solidFill>
                <a:latin typeface="Arialle" panose="020B06040202020202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le" panose="020B0604020202020204"/>
              </a:rPr>
              <a:t>uygulayarak</a:t>
            </a:r>
            <a:r>
              <a:rPr lang="en-US" sz="2400" dirty="0">
                <a:solidFill>
                  <a:srgbClr val="000000"/>
                </a:solidFill>
                <a:latin typeface="Arialle" panose="020B06040202020202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le" panose="020B0604020202020204"/>
              </a:rPr>
              <a:t>zarar</a:t>
            </a:r>
            <a:r>
              <a:rPr lang="en-US" sz="2400" dirty="0">
                <a:solidFill>
                  <a:srgbClr val="000000"/>
                </a:solidFill>
                <a:latin typeface="Arialle" panose="020B06040202020202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le" panose="020B0604020202020204"/>
              </a:rPr>
              <a:t>vermek</a:t>
            </a:r>
            <a:r>
              <a:rPr lang="en-US" sz="2400" dirty="0">
                <a:solidFill>
                  <a:srgbClr val="000000"/>
                </a:solidFill>
                <a:latin typeface="Arialle" panose="020B06040202020202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le" panose="020B0604020202020204"/>
              </a:rPr>
              <a:t>amacıyla</a:t>
            </a:r>
            <a:r>
              <a:rPr lang="en-US" sz="2400" dirty="0">
                <a:solidFill>
                  <a:srgbClr val="000000"/>
                </a:solidFill>
                <a:latin typeface="Arialle" panose="020B0604020202020204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le" panose="020B0604020202020204"/>
              </a:rPr>
              <a:t>bilinçli</a:t>
            </a:r>
            <a:r>
              <a:rPr lang="en-US" sz="2400" b="1" dirty="0">
                <a:solidFill>
                  <a:srgbClr val="FF0000"/>
                </a:solidFill>
                <a:latin typeface="Arialle" panose="020B0604020202020204"/>
              </a:rPr>
              <a:t>/</a:t>
            </a:r>
            <a:r>
              <a:rPr lang="en-US" sz="2400" b="1" dirty="0" err="1">
                <a:solidFill>
                  <a:srgbClr val="FF0000"/>
                </a:solidFill>
                <a:latin typeface="Arialle" panose="020B0604020202020204"/>
              </a:rPr>
              <a:t>kasıt</a:t>
            </a:r>
            <a:r>
              <a:rPr lang="tr-TR" altLang="en-US" sz="2400" b="1" dirty="0" err="1">
                <a:solidFill>
                  <a:srgbClr val="FF0000"/>
                </a:solidFill>
                <a:latin typeface="Arialle" panose="020B0604020202020204"/>
              </a:rPr>
              <a:t>l</a:t>
            </a:r>
            <a:r>
              <a:rPr lang="en-US" sz="2400" b="1" dirty="0" err="1">
                <a:solidFill>
                  <a:srgbClr val="FF0000"/>
                </a:solidFill>
                <a:latin typeface="Arialle" panose="020B0604020202020204"/>
              </a:rPr>
              <a:t>ı</a:t>
            </a:r>
            <a:r>
              <a:rPr lang="en-US" sz="2400" b="1" dirty="0">
                <a:solidFill>
                  <a:srgbClr val="FF0000"/>
                </a:solidFill>
                <a:latin typeface="Arialle" panose="020B0604020202020204"/>
              </a:rPr>
              <a:t> bir </a:t>
            </a:r>
            <a:r>
              <a:rPr lang="en-US" sz="2400" b="1" dirty="0" err="1">
                <a:solidFill>
                  <a:srgbClr val="FF0000"/>
                </a:solidFill>
                <a:latin typeface="Arialle" panose="020B0604020202020204"/>
              </a:rPr>
              <a:t>biçimde</a:t>
            </a:r>
            <a:r>
              <a:rPr lang="en-US" sz="2400" b="1" dirty="0">
                <a:solidFill>
                  <a:srgbClr val="FF0000"/>
                </a:solidFill>
                <a:latin typeface="Arialle" panose="020B0604020202020204"/>
              </a:rPr>
              <a:t> </a:t>
            </a:r>
            <a:r>
              <a:rPr lang="tr-TR" altLang="en-US" sz="2400" b="1" dirty="0">
                <a:solidFill>
                  <a:srgbClr val="FF0000"/>
                </a:solidFill>
                <a:latin typeface="Arialle" panose="020B0604020202020204"/>
              </a:rPr>
              <a:t>tekrarlayan </a:t>
            </a:r>
            <a:r>
              <a:rPr lang="en-US" sz="2400" b="1" dirty="0">
                <a:solidFill>
                  <a:srgbClr val="FF0000"/>
                </a:solidFill>
                <a:latin typeface="Arialle" panose="020B0604020202020204"/>
              </a:rPr>
              <a:t>olumsuz </a:t>
            </a:r>
            <a:r>
              <a:rPr lang="en-US" sz="2400" b="1" dirty="0" err="1">
                <a:solidFill>
                  <a:srgbClr val="FF0000"/>
                </a:solidFill>
                <a:latin typeface="Arialle" panose="020B0604020202020204"/>
              </a:rPr>
              <a:t>eylemde</a:t>
            </a:r>
            <a:r>
              <a:rPr lang="en-US" sz="2400" dirty="0">
                <a:solidFill>
                  <a:srgbClr val="000000"/>
                </a:solidFill>
                <a:latin typeface="Arialle" panose="020B06040202020202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le" panose="020B0604020202020204"/>
              </a:rPr>
              <a:t>bulunmasıdır</a:t>
            </a:r>
            <a:r>
              <a:rPr lang="en-US" sz="2400" dirty="0">
                <a:solidFill>
                  <a:srgbClr val="000000"/>
                </a:solidFill>
                <a:latin typeface="Arialle" panose="020B0604020202020204"/>
              </a:rPr>
              <a:t>.</a:t>
            </a:r>
          </a:p>
        </p:txBody>
      </p:sp>
      <p:pic>
        <p:nvPicPr>
          <p:cNvPr id="8" name="il_fi" descr="http://www.altindagram.gov.tr/UserFiles/haberfoto/ViolenceSchool_en-Lottein_schools_III_small-1%5b1%5d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12250" y="755650"/>
            <a:ext cx="2970530" cy="518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1"/>
          <p:cNvSpPr/>
          <p:nvPr/>
        </p:nvSpPr>
        <p:spPr>
          <a:xfrm>
            <a:off x="1081947" y="625345"/>
            <a:ext cx="9526772" cy="1348506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158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 panose="020F0502020204030204"/>
              <a:buNone/>
            </a:pPr>
            <a:r>
              <a:rPr lang="tr-TR" sz="3200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ZORBALIĞA KARŞI DUYARLILIĞI AZALTAN BAZI YANLIŞ INANIŞLAR</a:t>
            </a:r>
          </a:p>
        </p:txBody>
      </p:sp>
      <p:sp>
        <p:nvSpPr>
          <p:cNvPr id="337" name="Google Shape;337;p21"/>
          <p:cNvSpPr txBox="1"/>
          <p:nvPr/>
        </p:nvSpPr>
        <p:spPr>
          <a:xfrm>
            <a:off x="1831020" y="2561758"/>
            <a:ext cx="8268101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Zorbalık ve şiddetin hiçbir türü hoş karşılanacak davranışlar değildirler. Ancak bazen yanlış inanış türleri bu zorbaca davranışların açığa çıkmasına engel olur.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Gelin bunlara hep beraber bakalım!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633429" y="1452237"/>
            <a:ext cx="558571" cy="5405763"/>
          </a:xfrm>
          <a:prstGeom prst="rect">
            <a:avLst/>
          </a:prstGeom>
          <a:solidFill>
            <a:srgbClr val="F6E1D9"/>
          </a:solidFill>
        </p:spPr>
      </p:sp>
      <p:sp>
        <p:nvSpPr>
          <p:cNvPr id="3" name="AutoShape 3"/>
          <p:cNvSpPr/>
          <p:nvPr/>
        </p:nvSpPr>
        <p:spPr>
          <a:xfrm>
            <a:off x="0" y="0"/>
            <a:ext cx="12192000" cy="1452237"/>
          </a:xfrm>
          <a:prstGeom prst="rect">
            <a:avLst/>
          </a:prstGeom>
          <a:solidFill>
            <a:srgbClr val="DFB8CA"/>
          </a:solidFill>
        </p:spPr>
      </p:sp>
      <p:grpSp>
        <p:nvGrpSpPr>
          <p:cNvPr id="4" name="Group 4"/>
          <p:cNvGrpSpPr/>
          <p:nvPr/>
        </p:nvGrpSpPr>
        <p:grpSpPr>
          <a:xfrm>
            <a:off x="2229961" y="270035"/>
            <a:ext cx="7132111" cy="912167"/>
            <a:chOff x="0" y="0"/>
            <a:chExt cx="5163578" cy="66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163579" cy="660400"/>
            </a:xfrm>
            <a:custGeom>
              <a:avLst/>
              <a:gdLst/>
              <a:ahLst/>
              <a:cxnLst/>
              <a:rect l="l" t="t" r="r" b="b"/>
              <a:pathLst>
                <a:path w="5163579" h="660400">
                  <a:moveTo>
                    <a:pt x="5039118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39118" y="0"/>
                  </a:lnTo>
                  <a:cubicBezTo>
                    <a:pt x="5107699" y="0"/>
                    <a:pt x="5163579" y="55880"/>
                    <a:pt x="5163579" y="124460"/>
                  </a:cubicBezTo>
                  <a:lnTo>
                    <a:pt x="5163579" y="535940"/>
                  </a:lnTo>
                  <a:cubicBezTo>
                    <a:pt x="5163579" y="604520"/>
                    <a:pt x="5107699" y="660400"/>
                    <a:pt x="5039118" y="660400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1718847" y="2065491"/>
            <a:ext cx="372574" cy="1363509"/>
            <a:chOff x="0" y="0"/>
            <a:chExt cx="660400" cy="241686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9911874" y="270035"/>
            <a:ext cx="912167" cy="912167"/>
            <a:chOff x="0" y="0"/>
            <a:chExt cx="660400" cy="660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F6D6E5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0986617" y="270035"/>
            <a:ext cx="912167" cy="912167"/>
            <a:chOff x="0" y="0"/>
            <a:chExt cx="660400" cy="660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F6D6E5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388545" y="587549"/>
            <a:ext cx="291375" cy="291375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866808" y="587549"/>
            <a:ext cx="291375" cy="291375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345071" y="587549"/>
            <a:ext cx="291375" cy="291375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587395" y="469790"/>
            <a:ext cx="488927" cy="48892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252601" y="542823"/>
            <a:ext cx="380827" cy="38082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10171011" y="529757"/>
            <a:ext cx="393893" cy="393893"/>
          </a:xfrm>
          <a:prstGeom prst="rect">
            <a:avLst/>
          </a:prstGeom>
        </p:spPr>
      </p:pic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11795525" y="1663533"/>
            <a:ext cx="219216" cy="189841"/>
            <a:chOff x="0" y="0"/>
            <a:chExt cx="6350000" cy="54991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3" name="Group 23"/>
          <p:cNvGrpSpPr>
            <a:grpSpLocks noChangeAspect="1"/>
          </p:cNvGrpSpPr>
          <p:nvPr/>
        </p:nvGrpSpPr>
        <p:grpSpPr>
          <a:xfrm rot="-10800000">
            <a:off x="11795525" y="6430349"/>
            <a:ext cx="219216" cy="189841"/>
            <a:chOff x="0" y="0"/>
            <a:chExt cx="6350000" cy="54991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25" name="AutoShape 25"/>
          <p:cNvSpPr/>
          <p:nvPr/>
        </p:nvSpPr>
        <p:spPr>
          <a:xfrm>
            <a:off x="11815021" y="2628319"/>
            <a:ext cx="180225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AutoShape 26"/>
          <p:cNvSpPr/>
          <p:nvPr/>
        </p:nvSpPr>
        <p:spPr>
          <a:xfrm>
            <a:off x="11815021" y="2725020"/>
            <a:ext cx="180225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AutoShape 27"/>
          <p:cNvSpPr/>
          <p:nvPr/>
        </p:nvSpPr>
        <p:spPr>
          <a:xfrm>
            <a:off x="11815021" y="2821722"/>
            <a:ext cx="180225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8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87903" y="1514959"/>
            <a:ext cx="1157810" cy="115781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440616" y="1514959"/>
            <a:ext cx="1071617" cy="1071617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2"/>
          <a:srcRect r="38186" b="50390"/>
          <a:stretch>
            <a:fillRect/>
          </a:stretch>
        </p:blipFill>
        <p:spPr>
          <a:xfrm>
            <a:off x="84921" y="2769470"/>
            <a:ext cx="5345643" cy="1120811"/>
          </a:xfrm>
          <a:prstGeom prst="rect">
            <a:avLst/>
          </a:prstGeom>
        </p:spPr>
      </p:pic>
      <p:sp>
        <p:nvSpPr>
          <p:cNvPr id="31" name="TextBox 31"/>
          <p:cNvSpPr txBox="1"/>
          <p:nvPr/>
        </p:nvSpPr>
        <p:spPr>
          <a:xfrm>
            <a:off x="2490790" y="562948"/>
            <a:ext cx="5879548" cy="5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0"/>
              </a:lnSpc>
            </a:pPr>
            <a:r>
              <a:rPr lang="tr-TR" altLang="en-US" sz="2935">
                <a:solidFill>
                  <a:srgbClr val="664354"/>
                </a:solidFill>
                <a:latin typeface="Nunito Bold Bold"/>
              </a:rPr>
              <a:t>BU YANLIŞLARA KANMAYIN!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39936" y="2931519"/>
            <a:ext cx="5235613" cy="538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tr-TR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BAZILARI ZORBALIĞI HAK EDER.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636446" y="1967674"/>
            <a:ext cx="3116677" cy="652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95"/>
              </a:lnSpc>
            </a:pPr>
            <a:r>
              <a:rPr lang="en-US" sz="3775">
                <a:solidFill>
                  <a:srgbClr val="EC1D27"/>
                </a:solidFill>
                <a:latin typeface="CS Gordon Serif"/>
              </a:rPr>
              <a:t>YANLIŞ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707365" y="1892461"/>
            <a:ext cx="3116677" cy="652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95"/>
              </a:lnSpc>
            </a:pPr>
            <a:r>
              <a:rPr lang="en-US" sz="3775">
                <a:solidFill>
                  <a:srgbClr val="4A7715"/>
                </a:solidFill>
                <a:latin typeface="CS Gordon Serif"/>
              </a:rPr>
              <a:t>DOĞRU</a:t>
            </a:r>
          </a:p>
        </p:txBody>
      </p:sp>
      <p:pic>
        <p:nvPicPr>
          <p:cNvPr id="35" name="Picture 35"/>
          <p:cNvPicPr>
            <a:picLocks noChangeAspect="1"/>
          </p:cNvPicPr>
          <p:nvPr/>
        </p:nvPicPr>
        <p:blipFill>
          <a:blip r:embed="rId13"/>
          <a:srcRect l="5337" r="38186" b="52906"/>
          <a:stretch>
            <a:fillRect/>
          </a:stretch>
        </p:blipFill>
        <p:spPr>
          <a:xfrm>
            <a:off x="5751830" y="2650490"/>
            <a:ext cx="5690870" cy="1464310"/>
          </a:xfrm>
          <a:prstGeom prst="rect">
            <a:avLst/>
          </a:prstGeom>
        </p:spPr>
      </p:pic>
      <p:sp>
        <p:nvSpPr>
          <p:cNvPr id="36" name="TextBox 36"/>
          <p:cNvSpPr txBox="1"/>
          <p:nvPr/>
        </p:nvSpPr>
        <p:spPr>
          <a:xfrm>
            <a:off x="5751830" y="2502535"/>
            <a:ext cx="5920105" cy="16522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95"/>
              </a:lnSpc>
            </a:pPr>
            <a:r>
              <a:rPr lang="en-US" sz="204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Hiç kimse sürekli ve sistemli olarak arkadaşları tarafından</a:t>
            </a:r>
            <a:r>
              <a:rPr lang="tr-TR" altLang="en-US" sz="204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4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üzülmeyi, dışlanmayı, yok sayılmayı hak etmez.</a:t>
            </a:r>
          </a:p>
        </p:txBody>
      </p:sp>
      <p:pic>
        <p:nvPicPr>
          <p:cNvPr id="37" name="Picture 37"/>
          <p:cNvPicPr>
            <a:picLocks noChangeAspect="1"/>
          </p:cNvPicPr>
          <p:nvPr/>
        </p:nvPicPr>
        <p:blipFill>
          <a:blip r:embed="rId12"/>
          <a:srcRect r="38186" b="50390"/>
          <a:stretch>
            <a:fillRect/>
          </a:stretch>
        </p:blipFill>
        <p:spPr>
          <a:xfrm>
            <a:off x="84921" y="4155119"/>
            <a:ext cx="5345643" cy="1120811"/>
          </a:xfrm>
          <a:prstGeom prst="rect">
            <a:avLst/>
          </a:prstGeom>
        </p:spPr>
      </p:pic>
      <p:sp>
        <p:nvSpPr>
          <p:cNvPr id="38" name="TextBox 38"/>
          <p:cNvSpPr txBox="1"/>
          <p:nvPr/>
        </p:nvSpPr>
        <p:spPr>
          <a:xfrm>
            <a:off x="85090" y="4293235"/>
            <a:ext cx="5561965" cy="143573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algn="ctr">
              <a:lnSpc>
                <a:spcPts val="4200"/>
              </a:lnSpc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Zorbalıktan şikayet eden öğrenciler ana kuzusudur. </a:t>
            </a:r>
          </a:p>
        </p:txBody>
      </p:sp>
      <p:pic>
        <p:nvPicPr>
          <p:cNvPr id="39" name="Picture 39"/>
          <p:cNvPicPr>
            <a:picLocks noChangeAspect="1"/>
          </p:cNvPicPr>
          <p:nvPr/>
        </p:nvPicPr>
        <p:blipFill>
          <a:blip r:embed="rId13"/>
          <a:srcRect l="10136" r="42985" b="64915"/>
          <a:stretch>
            <a:fillRect/>
          </a:stretch>
        </p:blipFill>
        <p:spPr>
          <a:xfrm>
            <a:off x="5697855" y="4154805"/>
            <a:ext cx="5690870" cy="1824990"/>
          </a:xfrm>
          <a:prstGeom prst="rect">
            <a:avLst/>
          </a:prstGeom>
        </p:spPr>
      </p:pic>
      <p:sp>
        <p:nvSpPr>
          <p:cNvPr id="40" name="TextBox 40"/>
          <p:cNvSpPr txBox="1"/>
          <p:nvPr/>
        </p:nvSpPr>
        <p:spPr>
          <a:xfrm>
            <a:off x="5697643" y="4326890"/>
            <a:ext cx="5771303" cy="16522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95"/>
              </a:lnSpc>
            </a:pPr>
            <a:r>
              <a:rPr lang="en-US" sz="204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Zorbalık yanlış, acımasız ve haksız bir davranıştır.</a:t>
            </a:r>
            <a:r>
              <a:rPr lang="tr-TR" altLang="en-US" sz="204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4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Zorbalıkl</a:t>
            </a:r>
            <a:r>
              <a:rPr lang="tr-TR" altLang="en-US" sz="204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4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herkes mücadele etmeli, zorbalık durumlarını bildirmelidir.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4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36" grpId="0"/>
      <p:bldP spid="36" grpId="1"/>
      <p:bldP spid="38" grpId="0"/>
      <p:bldP spid="38" grpId="1"/>
      <p:bldP spid="40" grpId="0"/>
      <p:bldP spid="40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633429" y="1452237"/>
            <a:ext cx="558571" cy="5405763"/>
          </a:xfrm>
          <a:prstGeom prst="rect">
            <a:avLst/>
          </a:prstGeom>
          <a:solidFill>
            <a:srgbClr val="F6E1D9"/>
          </a:solidFill>
        </p:spPr>
      </p:sp>
      <p:sp>
        <p:nvSpPr>
          <p:cNvPr id="3" name="AutoShape 3"/>
          <p:cNvSpPr/>
          <p:nvPr/>
        </p:nvSpPr>
        <p:spPr>
          <a:xfrm>
            <a:off x="0" y="0"/>
            <a:ext cx="12192000" cy="1452237"/>
          </a:xfrm>
          <a:prstGeom prst="rect">
            <a:avLst/>
          </a:prstGeom>
          <a:solidFill>
            <a:srgbClr val="DFB8CA"/>
          </a:solidFill>
        </p:spPr>
      </p:sp>
      <p:grpSp>
        <p:nvGrpSpPr>
          <p:cNvPr id="4" name="Group 4"/>
          <p:cNvGrpSpPr/>
          <p:nvPr/>
        </p:nvGrpSpPr>
        <p:grpSpPr>
          <a:xfrm>
            <a:off x="2229961" y="270035"/>
            <a:ext cx="7132111" cy="912167"/>
            <a:chOff x="0" y="0"/>
            <a:chExt cx="5163578" cy="66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163579" cy="660400"/>
            </a:xfrm>
            <a:custGeom>
              <a:avLst/>
              <a:gdLst/>
              <a:ahLst/>
              <a:cxnLst/>
              <a:rect l="l" t="t" r="r" b="b"/>
              <a:pathLst>
                <a:path w="5163579" h="660400">
                  <a:moveTo>
                    <a:pt x="5039118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39118" y="0"/>
                  </a:lnTo>
                  <a:cubicBezTo>
                    <a:pt x="5107699" y="0"/>
                    <a:pt x="5163579" y="55880"/>
                    <a:pt x="5163579" y="124460"/>
                  </a:cubicBezTo>
                  <a:lnTo>
                    <a:pt x="5163579" y="535940"/>
                  </a:lnTo>
                  <a:cubicBezTo>
                    <a:pt x="5163579" y="604520"/>
                    <a:pt x="5107699" y="660400"/>
                    <a:pt x="5039118" y="660400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1718847" y="2065491"/>
            <a:ext cx="372574" cy="1363509"/>
            <a:chOff x="0" y="0"/>
            <a:chExt cx="660400" cy="241686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9911874" y="270035"/>
            <a:ext cx="912167" cy="912167"/>
            <a:chOff x="0" y="0"/>
            <a:chExt cx="660400" cy="660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F6D6E5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0986617" y="270035"/>
            <a:ext cx="912167" cy="912167"/>
            <a:chOff x="0" y="0"/>
            <a:chExt cx="660400" cy="660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F6D6E5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388545" y="587549"/>
            <a:ext cx="291375" cy="291375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866808" y="587549"/>
            <a:ext cx="291375" cy="291375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345071" y="587549"/>
            <a:ext cx="291375" cy="291375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587395" y="469790"/>
            <a:ext cx="488927" cy="48892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252601" y="542823"/>
            <a:ext cx="380827" cy="38082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10171011" y="529757"/>
            <a:ext cx="393893" cy="393893"/>
          </a:xfrm>
          <a:prstGeom prst="rect">
            <a:avLst/>
          </a:prstGeom>
        </p:spPr>
      </p:pic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11795525" y="1663533"/>
            <a:ext cx="219216" cy="189841"/>
            <a:chOff x="0" y="0"/>
            <a:chExt cx="6350000" cy="54991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3" name="Group 23"/>
          <p:cNvGrpSpPr>
            <a:grpSpLocks noChangeAspect="1"/>
          </p:cNvGrpSpPr>
          <p:nvPr/>
        </p:nvGrpSpPr>
        <p:grpSpPr>
          <a:xfrm rot="-10800000">
            <a:off x="11795525" y="6430349"/>
            <a:ext cx="219216" cy="189841"/>
            <a:chOff x="0" y="0"/>
            <a:chExt cx="6350000" cy="54991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25" name="AutoShape 25"/>
          <p:cNvSpPr/>
          <p:nvPr/>
        </p:nvSpPr>
        <p:spPr>
          <a:xfrm>
            <a:off x="11815021" y="2628319"/>
            <a:ext cx="180225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AutoShape 26"/>
          <p:cNvSpPr/>
          <p:nvPr/>
        </p:nvSpPr>
        <p:spPr>
          <a:xfrm>
            <a:off x="11815021" y="2725020"/>
            <a:ext cx="180225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AutoShape 27"/>
          <p:cNvSpPr/>
          <p:nvPr/>
        </p:nvSpPr>
        <p:spPr>
          <a:xfrm>
            <a:off x="11815021" y="2821722"/>
            <a:ext cx="180225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8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87903" y="1514959"/>
            <a:ext cx="1157810" cy="115781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440616" y="1514959"/>
            <a:ext cx="1071617" cy="1071617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2"/>
          <a:srcRect r="38186" b="50390"/>
          <a:stretch>
            <a:fillRect/>
          </a:stretch>
        </p:blipFill>
        <p:spPr>
          <a:xfrm>
            <a:off x="84921" y="2769470"/>
            <a:ext cx="5345643" cy="1120811"/>
          </a:xfrm>
          <a:prstGeom prst="rect">
            <a:avLst/>
          </a:prstGeom>
        </p:spPr>
      </p:pic>
      <p:sp>
        <p:nvSpPr>
          <p:cNvPr id="31" name="TextBox 31"/>
          <p:cNvSpPr txBox="1"/>
          <p:nvPr/>
        </p:nvSpPr>
        <p:spPr>
          <a:xfrm>
            <a:off x="2490790" y="562948"/>
            <a:ext cx="5879548" cy="5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0"/>
              </a:lnSpc>
            </a:pPr>
            <a:r>
              <a:rPr lang="tr-TR" altLang="en-US" sz="2935">
                <a:solidFill>
                  <a:srgbClr val="664354"/>
                </a:solidFill>
                <a:latin typeface="Nunito Bold Bold"/>
              </a:rPr>
              <a:t>BU YANLIŞLARA KANMAYIN!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39936" y="2931519"/>
            <a:ext cx="5235613" cy="1076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tr-TR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zorba ile mücadele etmenin en iyi yolu onunla kavga etmek ve intikam almaktır.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636446" y="1967674"/>
            <a:ext cx="3116677" cy="652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95"/>
              </a:lnSpc>
            </a:pPr>
            <a:r>
              <a:rPr lang="en-US" sz="3775">
                <a:solidFill>
                  <a:srgbClr val="EC1D27"/>
                </a:solidFill>
                <a:latin typeface="CS Gordon Serif"/>
              </a:rPr>
              <a:t>YANLIŞ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707365" y="1892461"/>
            <a:ext cx="3116677" cy="652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95"/>
              </a:lnSpc>
            </a:pPr>
            <a:r>
              <a:rPr lang="en-US" sz="3775">
                <a:solidFill>
                  <a:srgbClr val="4A7715"/>
                </a:solidFill>
                <a:latin typeface="CS Gordon Serif"/>
              </a:rPr>
              <a:t>DOĞRU</a:t>
            </a:r>
          </a:p>
        </p:txBody>
      </p:sp>
      <p:pic>
        <p:nvPicPr>
          <p:cNvPr id="35" name="Picture 35"/>
          <p:cNvPicPr>
            <a:picLocks noChangeAspect="1"/>
          </p:cNvPicPr>
          <p:nvPr/>
        </p:nvPicPr>
        <p:blipFill>
          <a:blip r:embed="rId13"/>
          <a:srcRect l="5337" r="38186" b="52906"/>
          <a:stretch>
            <a:fillRect/>
          </a:stretch>
        </p:blipFill>
        <p:spPr>
          <a:xfrm>
            <a:off x="5752465" y="2650490"/>
            <a:ext cx="5690870" cy="3524250"/>
          </a:xfrm>
          <a:prstGeom prst="rect">
            <a:avLst/>
          </a:prstGeom>
        </p:spPr>
      </p:pic>
      <p:sp>
        <p:nvSpPr>
          <p:cNvPr id="36" name="TextBox 36"/>
          <p:cNvSpPr txBox="1"/>
          <p:nvPr/>
        </p:nvSpPr>
        <p:spPr>
          <a:xfrm>
            <a:off x="5785010" y="2736699"/>
            <a:ext cx="5494169" cy="3304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95"/>
              </a:lnSpc>
            </a:pPr>
            <a:r>
              <a:rPr lang="en-US" sz="204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zorba ile mücadele etmenin en iyi yolu zorbalığı bilmek, nasıl ve</a:t>
            </a:r>
            <a:r>
              <a:rPr lang="tr-TR" altLang="en-US" sz="204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4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kimlerden yardım alınacağını öğrenmek ve tüm arkadaşlarına anlatmaktır.</a:t>
            </a:r>
          </a:p>
          <a:p>
            <a:pPr algn="l">
              <a:lnSpc>
                <a:spcPts val="4295"/>
              </a:lnSpc>
            </a:pPr>
            <a:r>
              <a:rPr lang="en-US" sz="204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Unutma, herkes zorbalıkla mücadele ederse zorbalık mutlaka</a:t>
            </a:r>
            <a:r>
              <a:rPr lang="tr-TR" altLang="en-US" sz="204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lang="en-US" sz="204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aybedecektir.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36" grpId="0"/>
      <p:bldP spid="3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633429" y="1452237"/>
            <a:ext cx="558571" cy="5405763"/>
          </a:xfrm>
          <a:prstGeom prst="rect">
            <a:avLst/>
          </a:prstGeom>
          <a:solidFill>
            <a:srgbClr val="F6E1D9"/>
          </a:solidFill>
        </p:spPr>
      </p:sp>
      <p:sp>
        <p:nvSpPr>
          <p:cNvPr id="3" name="AutoShape 3"/>
          <p:cNvSpPr/>
          <p:nvPr/>
        </p:nvSpPr>
        <p:spPr>
          <a:xfrm>
            <a:off x="0" y="0"/>
            <a:ext cx="12192000" cy="1452237"/>
          </a:xfrm>
          <a:prstGeom prst="rect">
            <a:avLst/>
          </a:prstGeom>
          <a:solidFill>
            <a:srgbClr val="DFB8CA"/>
          </a:solidFill>
        </p:spPr>
      </p:sp>
      <p:grpSp>
        <p:nvGrpSpPr>
          <p:cNvPr id="4" name="Group 4"/>
          <p:cNvGrpSpPr/>
          <p:nvPr/>
        </p:nvGrpSpPr>
        <p:grpSpPr>
          <a:xfrm>
            <a:off x="2229961" y="270035"/>
            <a:ext cx="7132111" cy="912167"/>
            <a:chOff x="0" y="0"/>
            <a:chExt cx="5163578" cy="66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163579" cy="660400"/>
            </a:xfrm>
            <a:custGeom>
              <a:avLst/>
              <a:gdLst/>
              <a:ahLst/>
              <a:cxnLst/>
              <a:rect l="l" t="t" r="r" b="b"/>
              <a:pathLst>
                <a:path w="5163579" h="660400">
                  <a:moveTo>
                    <a:pt x="5039118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39118" y="0"/>
                  </a:lnTo>
                  <a:cubicBezTo>
                    <a:pt x="5107699" y="0"/>
                    <a:pt x="5163579" y="55880"/>
                    <a:pt x="5163579" y="124460"/>
                  </a:cubicBezTo>
                  <a:lnTo>
                    <a:pt x="5163579" y="535940"/>
                  </a:lnTo>
                  <a:cubicBezTo>
                    <a:pt x="5163579" y="604520"/>
                    <a:pt x="5107699" y="660400"/>
                    <a:pt x="5039118" y="660400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1718847" y="2065491"/>
            <a:ext cx="372574" cy="1363509"/>
            <a:chOff x="0" y="0"/>
            <a:chExt cx="660400" cy="241686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9911874" y="270035"/>
            <a:ext cx="912167" cy="912167"/>
            <a:chOff x="0" y="0"/>
            <a:chExt cx="660400" cy="660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F6D6E5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0986617" y="270035"/>
            <a:ext cx="912167" cy="912167"/>
            <a:chOff x="0" y="0"/>
            <a:chExt cx="660400" cy="660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F6D6E5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388545" y="587549"/>
            <a:ext cx="291375" cy="291375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866808" y="587549"/>
            <a:ext cx="291375" cy="291375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345071" y="587549"/>
            <a:ext cx="291375" cy="291375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587395" y="469790"/>
            <a:ext cx="488927" cy="48892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252601" y="542823"/>
            <a:ext cx="380827" cy="38082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10171011" y="529757"/>
            <a:ext cx="393893" cy="393893"/>
          </a:xfrm>
          <a:prstGeom prst="rect">
            <a:avLst/>
          </a:prstGeom>
        </p:spPr>
      </p:pic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11795525" y="1663533"/>
            <a:ext cx="219216" cy="189841"/>
            <a:chOff x="0" y="0"/>
            <a:chExt cx="6350000" cy="54991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3" name="Group 23"/>
          <p:cNvGrpSpPr>
            <a:grpSpLocks noChangeAspect="1"/>
          </p:cNvGrpSpPr>
          <p:nvPr/>
        </p:nvGrpSpPr>
        <p:grpSpPr>
          <a:xfrm rot="-10800000">
            <a:off x="11795525" y="6430349"/>
            <a:ext cx="219216" cy="189841"/>
            <a:chOff x="0" y="0"/>
            <a:chExt cx="6350000" cy="54991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25" name="AutoShape 25"/>
          <p:cNvSpPr/>
          <p:nvPr/>
        </p:nvSpPr>
        <p:spPr>
          <a:xfrm>
            <a:off x="11815021" y="2628319"/>
            <a:ext cx="180225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AutoShape 26"/>
          <p:cNvSpPr/>
          <p:nvPr/>
        </p:nvSpPr>
        <p:spPr>
          <a:xfrm>
            <a:off x="11815021" y="2725020"/>
            <a:ext cx="180225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AutoShape 27"/>
          <p:cNvSpPr/>
          <p:nvPr/>
        </p:nvSpPr>
        <p:spPr>
          <a:xfrm>
            <a:off x="11815021" y="2821722"/>
            <a:ext cx="180225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8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87903" y="1514959"/>
            <a:ext cx="1157810" cy="115781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440616" y="1514959"/>
            <a:ext cx="1071617" cy="1071617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2"/>
          <a:srcRect r="38186" b="50390"/>
          <a:stretch>
            <a:fillRect/>
          </a:stretch>
        </p:blipFill>
        <p:spPr>
          <a:xfrm>
            <a:off x="84921" y="2769470"/>
            <a:ext cx="5345643" cy="1120811"/>
          </a:xfrm>
          <a:prstGeom prst="rect">
            <a:avLst/>
          </a:prstGeom>
        </p:spPr>
      </p:pic>
      <p:sp>
        <p:nvSpPr>
          <p:cNvPr id="31" name="TextBox 31"/>
          <p:cNvSpPr txBox="1"/>
          <p:nvPr/>
        </p:nvSpPr>
        <p:spPr>
          <a:xfrm>
            <a:off x="2490790" y="562948"/>
            <a:ext cx="5879548" cy="5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0"/>
              </a:lnSpc>
            </a:pPr>
            <a:r>
              <a:rPr lang="tr-TR" altLang="en-US" sz="2935">
                <a:solidFill>
                  <a:srgbClr val="664354"/>
                </a:solidFill>
                <a:latin typeface="Nunito Bold Bold"/>
              </a:rPr>
              <a:t>BU YANLIŞLARA İNANMAYIN!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0" y="2901463"/>
            <a:ext cx="5561694" cy="610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</a:pPr>
            <a:r>
              <a:rPr lang="tr-TR" altLang="en-US" sz="2265" dirty="0">
                <a:solidFill>
                  <a:srgbClr val="000000"/>
                </a:solidFill>
                <a:latin typeface="Arimo" panose="020B0604020202020204"/>
              </a:rPr>
              <a:t>Z</a:t>
            </a:r>
            <a:r>
              <a:rPr lang="tr-TR" altLang="en-US" sz="226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orbayı ele vermek ispiyonculuktur</a:t>
            </a:r>
            <a:r>
              <a:rPr lang="tr-TR" altLang="en-US" sz="2265" dirty="0">
                <a:solidFill>
                  <a:srgbClr val="000000"/>
                </a:solidFill>
                <a:latin typeface="Arimo" panose="020B0604020202020204"/>
              </a:rPr>
              <a:t>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636446" y="1967674"/>
            <a:ext cx="3116677" cy="652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95"/>
              </a:lnSpc>
            </a:pPr>
            <a:r>
              <a:rPr lang="en-US" sz="3775">
                <a:solidFill>
                  <a:srgbClr val="EC1D27"/>
                </a:solidFill>
                <a:latin typeface="CS Gordon Serif"/>
              </a:rPr>
              <a:t>YANLIŞ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707365" y="1892461"/>
            <a:ext cx="3116677" cy="652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95"/>
              </a:lnSpc>
            </a:pPr>
            <a:r>
              <a:rPr lang="en-US" sz="3775">
                <a:solidFill>
                  <a:srgbClr val="4A7715"/>
                </a:solidFill>
                <a:latin typeface="CS Gordon Serif"/>
              </a:rPr>
              <a:t>DOĞRU</a:t>
            </a:r>
          </a:p>
        </p:txBody>
      </p:sp>
      <p:pic>
        <p:nvPicPr>
          <p:cNvPr id="35" name="Picture 35"/>
          <p:cNvPicPr>
            <a:picLocks noChangeAspect="1"/>
          </p:cNvPicPr>
          <p:nvPr/>
        </p:nvPicPr>
        <p:blipFill>
          <a:blip r:embed="rId13"/>
          <a:srcRect l="5337" r="38186" b="52906"/>
          <a:stretch>
            <a:fillRect/>
          </a:stretch>
        </p:blipFill>
        <p:spPr>
          <a:xfrm>
            <a:off x="5752107" y="2650544"/>
            <a:ext cx="5690908" cy="1239738"/>
          </a:xfrm>
          <a:prstGeom prst="rect">
            <a:avLst/>
          </a:prstGeom>
        </p:spPr>
      </p:pic>
      <p:sp>
        <p:nvSpPr>
          <p:cNvPr id="36" name="TextBox 36"/>
          <p:cNvSpPr txBox="1"/>
          <p:nvPr/>
        </p:nvSpPr>
        <p:spPr>
          <a:xfrm>
            <a:off x="5784850" y="2514600"/>
            <a:ext cx="5670550" cy="13830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95"/>
              </a:lnSpc>
            </a:pPr>
            <a:r>
              <a:rPr lang="en-US" sz="1715" dirty="0">
                <a:solidFill>
                  <a:srgbClr val="000000"/>
                </a:solidFill>
                <a:latin typeface="Arimo" panose="020B0604020202020204"/>
              </a:rPr>
              <a:t>Z</a:t>
            </a:r>
            <a:r>
              <a:rPr lang="en-US" sz="17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orbayı şikayet etmek ispiyonculuk değil, durumu bildirmektir.Zorbaya ve mağdura yardım etmeyi amaçlarız. İspiyonculukta ise</a:t>
            </a:r>
            <a:r>
              <a:rPr lang="tr-TR" altLang="en-US" sz="17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kişiyi zora sokma amacı vardır.</a:t>
            </a:r>
          </a:p>
        </p:txBody>
      </p:sp>
      <p:pic>
        <p:nvPicPr>
          <p:cNvPr id="37" name="Picture 37"/>
          <p:cNvPicPr>
            <a:picLocks noChangeAspect="1"/>
          </p:cNvPicPr>
          <p:nvPr/>
        </p:nvPicPr>
        <p:blipFill>
          <a:blip r:embed="rId12"/>
          <a:srcRect r="38186" b="50390"/>
          <a:stretch>
            <a:fillRect/>
          </a:stretch>
        </p:blipFill>
        <p:spPr>
          <a:xfrm>
            <a:off x="84921" y="4155119"/>
            <a:ext cx="5345643" cy="1120811"/>
          </a:xfrm>
          <a:prstGeom prst="rect">
            <a:avLst/>
          </a:prstGeom>
        </p:spPr>
      </p:pic>
      <p:sp>
        <p:nvSpPr>
          <p:cNvPr id="38" name="TextBox 38"/>
          <p:cNvSpPr txBox="1"/>
          <p:nvPr/>
        </p:nvSpPr>
        <p:spPr>
          <a:xfrm>
            <a:off x="116840" y="4154805"/>
            <a:ext cx="5422265" cy="12204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760"/>
              </a:lnSpc>
            </a:pPr>
            <a:r>
              <a:rPr lang="en-US" sz="2265" dirty="0">
                <a:solidFill>
                  <a:srgbClr val="000000"/>
                </a:solidFill>
                <a:latin typeface="Arimo" panose="020B0604020202020204"/>
              </a:rPr>
              <a:t>Z</a:t>
            </a:r>
            <a:r>
              <a:rPr lang="en-US" sz="226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orbalık </a:t>
            </a:r>
            <a:r>
              <a:rPr lang="en-US" sz="2265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kendi</a:t>
            </a:r>
            <a:r>
              <a:rPr lang="en-US" sz="226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65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haline</a:t>
            </a:r>
            <a:r>
              <a:rPr lang="en-US" sz="226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65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bırakılırsa</a:t>
            </a:r>
            <a:r>
              <a:rPr lang="tr-TR" altLang="en-US" sz="2265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65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zamanla</a:t>
            </a:r>
            <a:r>
              <a:rPr lang="en-US" sz="226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biter.</a:t>
            </a:r>
          </a:p>
        </p:txBody>
      </p:sp>
      <p:pic>
        <p:nvPicPr>
          <p:cNvPr id="39" name="Picture 39"/>
          <p:cNvPicPr>
            <a:picLocks noChangeAspect="1"/>
          </p:cNvPicPr>
          <p:nvPr/>
        </p:nvPicPr>
        <p:blipFill>
          <a:blip r:embed="rId13"/>
          <a:srcRect l="10136" r="42985" b="64915"/>
          <a:stretch>
            <a:fillRect/>
          </a:stretch>
        </p:blipFill>
        <p:spPr>
          <a:xfrm>
            <a:off x="5697855" y="4154805"/>
            <a:ext cx="5690870" cy="1344295"/>
          </a:xfrm>
          <a:prstGeom prst="rect">
            <a:avLst/>
          </a:prstGeom>
        </p:spPr>
      </p:pic>
      <p:sp>
        <p:nvSpPr>
          <p:cNvPr id="40" name="TextBox 40"/>
          <p:cNvSpPr txBox="1"/>
          <p:nvPr/>
        </p:nvSpPr>
        <p:spPr>
          <a:xfrm>
            <a:off x="5659755" y="4154805"/>
            <a:ext cx="5744210" cy="166560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l">
              <a:lnSpc>
                <a:spcPts val="3595"/>
              </a:lnSpc>
            </a:pPr>
            <a:r>
              <a:rPr lang="en-US" sz="1715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Zorbalığı</a:t>
            </a:r>
            <a:r>
              <a:rPr lang="en-US" sz="17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15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görmezden</a:t>
            </a:r>
            <a:r>
              <a:rPr lang="en-US" sz="17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15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gelmek</a:t>
            </a:r>
            <a:r>
              <a:rPr lang="en-US" sz="17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15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zorba</a:t>
            </a:r>
            <a:r>
              <a:rPr lang="en-US" sz="17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15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davranışlarda</a:t>
            </a:r>
            <a:r>
              <a:rPr lang="en-US" sz="17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15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bulunan</a:t>
            </a:r>
            <a:r>
              <a:rPr lang="en-US" sz="17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15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kişiyi</a:t>
            </a:r>
            <a:r>
              <a:rPr lang="en-US" sz="17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15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cesaretlendirir</a:t>
            </a:r>
            <a:r>
              <a:rPr lang="en-US" sz="17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zorbalık </a:t>
            </a:r>
            <a:r>
              <a:rPr lang="en-US" sz="1715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dozunu</a:t>
            </a:r>
            <a:r>
              <a:rPr lang="en-US" sz="17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15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artırmasına</a:t>
            </a:r>
            <a:r>
              <a:rPr lang="en-US" sz="17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15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neden</a:t>
            </a:r>
            <a:r>
              <a:rPr lang="en-US" sz="17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15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olabilir</a:t>
            </a:r>
            <a:r>
              <a:rPr lang="en-US" sz="17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1" name="Picture 41"/>
          <p:cNvPicPr>
            <a:picLocks noChangeAspect="1"/>
          </p:cNvPicPr>
          <p:nvPr/>
        </p:nvPicPr>
        <p:blipFill>
          <a:blip r:embed="rId12"/>
          <a:srcRect r="38186" b="50390"/>
          <a:stretch>
            <a:fillRect/>
          </a:stretch>
        </p:blipFill>
        <p:spPr>
          <a:xfrm>
            <a:off x="84921" y="5499378"/>
            <a:ext cx="5345643" cy="1120811"/>
          </a:xfrm>
          <a:prstGeom prst="rect">
            <a:avLst/>
          </a:prstGeom>
        </p:spPr>
      </p:pic>
      <p:sp>
        <p:nvSpPr>
          <p:cNvPr id="42" name="TextBox 42"/>
          <p:cNvSpPr txBox="1"/>
          <p:nvPr/>
        </p:nvSpPr>
        <p:spPr>
          <a:xfrm>
            <a:off x="-23105" y="5820513"/>
            <a:ext cx="5561694" cy="610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2265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Sadece</a:t>
            </a:r>
            <a:r>
              <a:rPr lang="en-US" sz="226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65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erkek</a:t>
            </a:r>
            <a:r>
              <a:rPr lang="en-US" sz="226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65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çocuklar</a:t>
            </a:r>
            <a:r>
              <a:rPr lang="en-US" sz="226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zorbalık </a:t>
            </a:r>
            <a:r>
              <a:rPr lang="en-US" sz="2265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yapar</a:t>
            </a:r>
            <a:r>
              <a:rPr lang="en-US" sz="2265" dirty="0">
                <a:solidFill>
                  <a:srgbClr val="000000"/>
                </a:solidFill>
                <a:latin typeface="Arimo" panose="020B0604020202020204"/>
              </a:rPr>
              <a:t>.</a:t>
            </a:r>
          </a:p>
        </p:txBody>
      </p:sp>
      <p:pic>
        <p:nvPicPr>
          <p:cNvPr id="43" name="Picture 43"/>
          <p:cNvPicPr>
            <a:picLocks noChangeAspect="1"/>
          </p:cNvPicPr>
          <p:nvPr/>
        </p:nvPicPr>
        <p:blipFill>
          <a:blip r:embed="rId13"/>
          <a:srcRect l="12357" r="45206" b="64915"/>
          <a:stretch>
            <a:fillRect/>
          </a:stretch>
        </p:blipFill>
        <p:spPr>
          <a:xfrm>
            <a:off x="5697647" y="5499378"/>
            <a:ext cx="5690908" cy="1229191"/>
          </a:xfrm>
          <a:prstGeom prst="rect">
            <a:avLst/>
          </a:prstGeom>
        </p:spPr>
      </p:pic>
      <p:sp>
        <p:nvSpPr>
          <p:cNvPr id="44" name="TextBox 44"/>
          <p:cNvSpPr txBox="1"/>
          <p:nvPr/>
        </p:nvSpPr>
        <p:spPr>
          <a:xfrm>
            <a:off x="5689717" y="5616718"/>
            <a:ext cx="5494169" cy="849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15"/>
              </a:lnSpc>
            </a:pPr>
            <a:r>
              <a:rPr lang="en-US" sz="158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Kız</a:t>
            </a:r>
            <a:r>
              <a:rPr lang="en-US" sz="158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8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çocuklar</a:t>
            </a:r>
            <a:r>
              <a:rPr lang="en-US" sz="158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158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oğlan</a:t>
            </a:r>
            <a:r>
              <a:rPr lang="en-US" sz="158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8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çocuklar</a:t>
            </a:r>
            <a:r>
              <a:rPr lang="en-US" sz="158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zorbalık </a:t>
            </a:r>
            <a:r>
              <a:rPr lang="en-US" sz="158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yapar</a:t>
            </a:r>
            <a:r>
              <a:rPr lang="en-US" sz="158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altLang="en-US" sz="158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Zorbalığın cinsiyete indirgenmesi yanlıştır.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4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38" grpId="0"/>
      <p:bldP spid="38" grpId="1"/>
      <p:bldP spid="40" grpId="0"/>
      <p:bldP spid="40" grpId="1"/>
      <p:bldP spid="42" grpId="0"/>
      <p:bldP spid="42" grpId="1"/>
      <p:bldP spid="44" grpId="0"/>
      <p:bldP spid="44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ebk12.meb.gov.tr/meb_iys_dosyalar/35/29/727819/resimler/2015_01/k_16153857_rc5765719a1956210c9fca0914c8b3ea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460" y="2827020"/>
            <a:ext cx="5800937" cy="351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2641600" y="635000"/>
            <a:ext cx="7575550" cy="1162897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r-TR" sz="3600" b="1" dirty="0">
                <a:solidFill>
                  <a:srgbClr val="FF0000"/>
                </a:solidFill>
                <a:latin typeface="Arial Narrow" panose="020B0606020202030204" charset="0"/>
                <a:ea typeface="Times New Roman" panose="02020603050405020304" pitchFamily="18" charset="0"/>
                <a:cs typeface="Tahoma" panose="020B0604030504040204" pitchFamily="34" charset="0"/>
                <a:sym typeface="+mn-ea"/>
              </a:rPr>
              <a:t>Öfkenin başlangıcı çılgınlık, sonu pişmanlıktır. </a:t>
            </a:r>
            <a:endParaRPr lang="tr-TR" sz="3600" dirty="0">
              <a:solidFill>
                <a:srgbClr val="FF0000"/>
              </a:solidFill>
              <a:latin typeface="Calibri" panose="020F050202020403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r-TR" sz="3600" b="1" dirty="0">
                <a:solidFill>
                  <a:srgbClr val="000000"/>
                </a:solidFill>
                <a:latin typeface="Arial Narrow" panose="020B0606020202030204" charset="0"/>
                <a:ea typeface="Times New Roman" panose="02020603050405020304" pitchFamily="18" charset="0"/>
                <a:cs typeface="Tahoma" panose="020B0604030504040204" pitchFamily="34" charset="0"/>
                <a:sym typeface="+mn-ea"/>
              </a:rPr>
              <a:t>( Thomas </a:t>
            </a:r>
            <a:r>
              <a:rPr lang="tr-TR" sz="3600" b="1" dirty="0" err="1">
                <a:solidFill>
                  <a:srgbClr val="000000"/>
                </a:solidFill>
                <a:latin typeface="Arial Narrow" panose="020B0606020202030204" charset="0"/>
                <a:ea typeface="Times New Roman" panose="02020603050405020304" pitchFamily="18" charset="0"/>
                <a:cs typeface="Tahoma" panose="020B0604030504040204" pitchFamily="34" charset="0"/>
                <a:sym typeface="+mn-ea"/>
              </a:rPr>
              <a:t>Carlyle</a:t>
            </a:r>
            <a:r>
              <a:rPr lang="tr-TR" sz="3600" b="1" dirty="0">
                <a:solidFill>
                  <a:srgbClr val="000000"/>
                </a:solidFill>
                <a:latin typeface="Arial Narrow" panose="020B0606020202030204" charset="0"/>
                <a:ea typeface="Times New Roman" panose="02020603050405020304" pitchFamily="18" charset="0"/>
                <a:cs typeface="Tahoma" panose="020B0604030504040204" pitchFamily="34" charset="0"/>
                <a:sym typeface="+mn-ea"/>
              </a:rPr>
              <a:t> 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89" name="Google Shape;489;p37"/>
          <p:cNvGrpSpPr/>
          <p:nvPr/>
        </p:nvGrpSpPr>
        <p:grpSpPr>
          <a:xfrm>
            <a:off x="609600" y="274757"/>
            <a:ext cx="9054905" cy="1142760"/>
            <a:chOff x="0" y="119"/>
            <a:chExt cx="9054905" cy="1142760"/>
          </a:xfrm>
        </p:grpSpPr>
        <p:sp>
          <p:nvSpPr>
            <p:cNvPr id="490" name="Google Shape;490;p37"/>
            <p:cNvSpPr/>
            <p:nvPr/>
          </p:nvSpPr>
          <p:spPr>
            <a:xfrm>
              <a:off x="0" y="119"/>
              <a:ext cx="9054905" cy="1142760"/>
            </a:xfrm>
            <a:prstGeom prst="roundRect">
              <a:avLst>
                <a:gd name="adj" fmla="val 16667"/>
              </a:avLst>
            </a:prstGeom>
            <a:solidFill>
              <a:srgbClr val="E38310">
                <a:alpha val="89803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7"/>
            <p:cNvSpPr txBox="1"/>
            <p:nvPr/>
          </p:nvSpPr>
          <p:spPr>
            <a:xfrm>
              <a:off x="55785" y="55904"/>
              <a:ext cx="8943335" cy="10311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5725" tIns="205725" rIns="205725" bIns="2057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400"/>
                <a:buFont typeface="Calibri" panose="020F0502020204030204"/>
                <a:buNone/>
              </a:pPr>
              <a:r>
                <a:rPr lang="tr-TR" sz="5400" b="1">
                  <a:solidFill>
                    <a:schemeClr val="lt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UNUTMAYIN</a:t>
              </a:r>
            </a:p>
          </p:txBody>
        </p:sp>
      </p:grp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92" name="Google Shape;492;p37"/>
          <p:cNvGrpSpPr/>
          <p:nvPr/>
        </p:nvGrpSpPr>
        <p:grpSpPr>
          <a:xfrm>
            <a:off x="636895" y="4454035"/>
            <a:ext cx="11059236" cy="1749150"/>
            <a:chOff x="0" y="523480"/>
            <a:chExt cx="11059236" cy="1749150"/>
          </a:xfrm>
          <a:solidFill>
            <a:schemeClr val="tx2"/>
          </a:solidFill>
        </p:grpSpPr>
        <p:sp>
          <p:nvSpPr>
            <p:cNvPr id="493" name="Google Shape;493;p37"/>
            <p:cNvSpPr/>
            <p:nvPr/>
          </p:nvSpPr>
          <p:spPr>
            <a:xfrm>
              <a:off x="0" y="523480"/>
              <a:ext cx="11059236" cy="1749150"/>
            </a:xfrm>
            <a:prstGeom prst="roundRect">
              <a:avLst>
                <a:gd name="adj" fmla="val 16667"/>
              </a:avLst>
            </a:prstGeom>
            <a:grpFill/>
            <a:ln w="127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7"/>
            <p:cNvSpPr txBox="1"/>
            <p:nvPr/>
          </p:nvSpPr>
          <p:spPr>
            <a:xfrm>
              <a:off x="85386" y="608866"/>
              <a:ext cx="10888464" cy="157837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FFFF00"/>
              </a:solidFill>
            </a:ln>
          </p:spPr>
          <p:txBody>
            <a:bodyPr spcFirstLastPara="1" wrap="square" lIns="167625" tIns="167625" rIns="167625" bIns="16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400"/>
                <a:buFont typeface="Calibri" panose="020F0502020204030204"/>
                <a:buNone/>
              </a:pPr>
              <a:r>
                <a:rPr lang="tr-TR" sz="4400" b="1">
                  <a:solidFill>
                    <a:schemeClr val="lt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Öfkenizi ve Davranışlarınızı Kontrol Edebildiğiniz Zaman Güçlü Olursunuz.</a:t>
              </a:r>
            </a:p>
          </p:txBody>
        </p:sp>
      </p:grpSp>
      <p:pic>
        <p:nvPicPr>
          <p:cNvPr id="104" name="Picture Placeholder 103"/>
          <p:cNvPicPr>
            <a:picLocks noGrp="1" noChangeAspect="1"/>
          </p:cNvPicPr>
          <p:nvPr>
            <p:ph type="pic" idx="2"/>
          </p:nvPr>
        </p:nvPicPr>
        <p:blipFill>
          <a:blip r:embed="rId3"/>
          <a:stretch>
            <a:fillRect/>
          </a:stretch>
        </p:blipFill>
        <p:spPr>
          <a:xfrm>
            <a:off x="3311525" y="1734185"/>
            <a:ext cx="5684520" cy="2403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48" y="171068"/>
            <a:ext cx="11498317" cy="6177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rot="-5400000">
            <a:off x="5547715" y="2319264"/>
            <a:ext cx="1080509" cy="96305"/>
            <a:chOff x="0" y="0"/>
            <a:chExt cx="6904743" cy="635000"/>
          </a:xfrm>
        </p:grpSpPr>
        <p:sp>
          <p:nvSpPr>
            <p:cNvPr id="7" name="Freeform 7"/>
            <p:cNvSpPr/>
            <p:nvPr/>
          </p:nvSpPr>
          <p:spPr>
            <a:xfrm>
              <a:off x="-16002" y="212852"/>
              <a:ext cx="6936747" cy="209296"/>
            </a:xfrm>
            <a:custGeom>
              <a:avLst/>
              <a:gdLst/>
              <a:ahLst/>
              <a:cxnLst/>
              <a:rect l="l" t="t" r="r" b="b"/>
              <a:pathLst>
                <a:path w="6936747" h="209296">
                  <a:moveTo>
                    <a:pt x="6813938" y="9398"/>
                  </a:moveTo>
                  <a:lnTo>
                    <a:pt x="6169270" y="9398"/>
                  </a:lnTo>
                  <a:lnTo>
                    <a:pt x="4562530" y="9398"/>
                  </a:lnTo>
                  <a:lnTo>
                    <a:pt x="2613045" y="9398"/>
                  </a:lnTo>
                  <a:lnTo>
                    <a:pt x="927393" y="9398"/>
                  </a:lnTo>
                  <a:cubicBezTo>
                    <a:pt x="654901" y="9398"/>
                    <a:pt x="381000" y="0"/>
                    <a:pt x="133350" y="9398"/>
                  </a:cubicBezTo>
                  <a:cubicBezTo>
                    <a:pt x="129794" y="9525"/>
                    <a:pt x="126365" y="9398"/>
                    <a:pt x="122809" y="9398"/>
                  </a:cubicBezTo>
                  <a:cubicBezTo>
                    <a:pt x="254" y="9398"/>
                    <a:pt x="0" y="199898"/>
                    <a:pt x="122809" y="199898"/>
                  </a:cubicBezTo>
                  <a:lnTo>
                    <a:pt x="771384" y="199898"/>
                  </a:lnTo>
                  <a:lnTo>
                    <a:pt x="2378124" y="199898"/>
                  </a:lnTo>
                  <a:lnTo>
                    <a:pt x="4327609" y="199898"/>
                  </a:lnTo>
                  <a:lnTo>
                    <a:pt x="6013261" y="199898"/>
                  </a:lnTo>
                  <a:cubicBezTo>
                    <a:pt x="6285753" y="199898"/>
                    <a:pt x="6555747" y="209296"/>
                    <a:pt x="6803397" y="199898"/>
                  </a:cubicBezTo>
                  <a:cubicBezTo>
                    <a:pt x="6806953" y="199771"/>
                    <a:pt x="6810382" y="199898"/>
                    <a:pt x="6813938" y="199898"/>
                  </a:cubicBezTo>
                  <a:cubicBezTo>
                    <a:pt x="6936493" y="199898"/>
                    <a:pt x="6936747" y="9398"/>
                    <a:pt x="6813938" y="9398"/>
                  </a:cubicBezTo>
                  <a:close/>
                </a:path>
              </a:pathLst>
            </a:custGeom>
            <a:solidFill>
              <a:srgbClr val="E6A450"/>
            </a:solidFill>
          </p:spPr>
        </p:sp>
      </p:grpSp>
      <p:grpSp>
        <p:nvGrpSpPr>
          <p:cNvPr id="8" name="Group 8"/>
          <p:cNvGrpSpPr/>
          <p:nvPr/>
        </p:nvGrpSpPr>
        <p:grpSpPr>
          <a:xfrm rot="-5400000">
            <a:off x="5547715" y="4446209"/>
            <a:ext cx="1080509" cy="96305"/>
            <a:chOff x="0" y="0"/>
            <a:chExt cx="6904743" cy="635000"/>
          </a:xfrm>
        </p:grpSpPr>
        <p:sp>
          <p:nvSpPr>
            <p:cNvPr id="9" name="Freeform 9"/>
            <p:cNvSpPr/>
            <p:nvPr/>
          </p:nvSpPr>
          <p:spPr>
            <a:xfrm>
              <a:off x="-16002" y="212852"/>
              <a:ext cx="6936747" cy="209296"/>
            </a:xfrm>
            <a:custGeom>
              <a:avLst/>
              <a:gdLst/>
              <a:ahLst/>
              <a:cxnLst/>
              <a:rect l="l" t="t" r="r" b="b"/>
              <a:pathLst>
                <a:path w="6936747" h="209296">
                  <a:moveTo>
                    <a:pt x="6813938" y="9398"/>
                  </a:moveTo>
                  <a:lnTo>
                    <a:pt x="6169270" y="9398"/>
                  </a:lnTo>
                  <a:lnTo>
                    <a:pt x="4562530" y="9398"/>
                  </a:lnTo>
                  <a:lnTo>
                    <a:pt x="2613045" y="9398"/>
                  </a:lnTo>
                  <a:lnTo>
                    <a:pt x="927393" y="9398"/>
                  </a:lnTo>
                  <a:cubicBezTo>
                    <a:pt x="654901" y="9398"/>
                    <a:pt x="381000" y="0"/>
                    <a:pt x="133350" y="9398"/>
                  </a:cubicBezTo>
                  <a:cubicBezTo>
                    <a:pt x="129794" y="9525"/>
                    <a:pt x="126365" y="9398"/>
                    <a:pt x="122809" y="9398"/>
                  </a:cubicBezTo>
                  <a:cubicBezTo>
                    <a:pt x="254" y="9398"/>
                    <a:pt x="0" y="199898"/>
                    <a:pt x="122809" y="199898"/>
                  </a:cubicBezTo>
                  <a:lnTo>
                    <a:pt x="771384" y="199898"/>
                  </a:lnTo>
                  <a:lnTo>
                    <a:pt x="2378124" y="199898"/>
                  </a:lnTo>
                  <a:lnTo>
                    <a:pt x="4327609" y="199898"/>
                  </a:lnTo>
                  <a:lnTo>
                    <a:pt x="6013261" y="199898"/>
                  </a:lnTo>
                  <a:cubicBezTo>
                    <a:pt x="6285753" y="199898"/>
                    <a:pt x="6555747" y="209296"/>
                    <a:pt x="6803397" y="199898"/>
                  </a:cubicBezTo>
                  <a:cubicBezTo>
                    <a:pt x="6806953" y="199771"/>
                    <a:pt x="6810382" y="199898"/>
                    <a:pt x="6813938" y="199898"/>
                  </a:cubicBezTo>
                  <a:cubicBezTo>
                    <a:pt x="6936493" y="199898"/>
                    <a:pt x="6936747" y="9398"/>
                    <a:pt x="6813938" y="9398"/>
                  </a:cubicBezTo>
                  <a:close/>
                </a:path>
              </a:pathLst>
            </a:custGeom>
            <a:solidFill>
              <a:srgbClr val="D8A790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4306743" y="3089169"/>
            <a:ext cx="3578513" cy="1064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indent="0" algn="ctr">
              <a:lnSpc>
                <a:spcPts val="4150"/>
              </a:lnSpc>
            </a:pPr>
            <a:r>
              <a:rPr lang="en-US" sz="3200" b="1" spc="603">
                <a:solidFill>
                  <a:schemeClr val="tx1"/>
                </a:solidFill>
                <a:latin typeface="Garet ExtraBold Bold"/>
              </a:rPr>
              <a:t>ZORBALIK TÜRLERİ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479165" y="1513205"/>
            <a:ext cx="1700530" cy="961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1800" b="1">
                <a:solidFill>
                  <a:schemeClr val="tx1"/>
                </a:solidFill>
                <a:latin typeface="Garet ExtraBold"/>
              </a:rPr>
              <a:t>FİZİKSEL ZORBALIK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479165" y="4727575"/>
            <a:ext cx="1700530" cy="8845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50"/>
              </a:lnSpc>
            </a:pPr>
            <a:r>
              <a:rPr lang="en-US" sz="1800" b="1" dirty="0">
                <a:solidFill>
                  <a:schemeClr val="tx1"/>
                </a:solidFill>
                <a:latin typeface="Garet ExtraBold"/>
              </a:rPr>
              <a:t>SÖZEL ZORBALIK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112000" y="1537335"/>
            <a:ext cx="1544955" cy="9232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1600" b="1" dirty="0">
                <a:solidFill>
                  <a:schemeClr val="tx1"/>
                </a:solidFill>
                <a:latin typeface="Garet ExtraBold"/>
              </a:rPr>
              <a:t>DUYGUSAL </a:t>
            </a:r>
            <a:r>
              <a:rPr lang="en-US" sz="1800" b="1" dirty="0">
                <a:solidFill>
                  <a:schemeClr val="tx1"/>
                </a:solidFill>
                <a:latin typeface="Garet ExtraBold"/>
              </a:rPr>
              <a:t>ZORBALIK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955790" y="4739640"/>
            <a:ext cx="1700530" cy="864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70"/>
              </a:lnSpc>
            </a:pPr>
            <a:r>
              <a:rPr lang="en-US" sz="1800" b="1">
                <a:solidFill>
                  <a:schemeClr val="tx1"/>
                </a:solidFill>
                <a:latin typeface="Garet ExtraBold"/>
              </a:rPr>
              <a:t>SİBER ZORBALIK</a:t>
            </a:r>
          </a:p>
        </p:txBody>
      </p:sp>
      <p:pic>
        <p:nvPicPr>
          <p:cNvPr id="100" name="Picture 99"/>
          <p:cNvPicPr/>
          <p:nvPr/>
        </p:nvPicPr>
        <p:blipFill>
          <a:blip r:embed="rId2"/>
          <a:stretch>
            <a:fillRect/>
          </a:stretch>
        </p:blipFill>
        <p:spPr>
          <a:xfrm>
            <a:off x="834073" y="893445"/>
            <a:ext cx="2886075" cy="1581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Picture 100"/>
          <p:cNvPicPr/>
          <p:nvPr/>
        </p:nvPicPr>
        <p:blipFill>
          <a:blip r:embed="rId3"/>
          <a:stretch>
            <a:fillRect/>
          </a:stretch>
        </p:blipFill>
        <p:spPr>
          <a:xfrm>
            <a:off x="8656955" y="871538"/>
            <a:ext cx="2686050" cy="170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Picture 101"/>
          <p:cNvPicPr/>
          <p:nvPr/>
        </p:nvPicPr>
        <p:blipFill>
          <a:blip r:embed="rId4"/>
          <a:stretch>
            <a:fillRect/>
          </a:stretch>
        </p:blipFill>
        <p:spPr>
          <a:xfrm>
            <a:off x="634365" y="4127183"/>
            <a:ext cx="3086100" cy="1476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Picture 102"/>
          <p:cNvPicPr/>
          <p:nvPr/>
        </p:nvPicPr>
        <p:blipFill>
          <a:blip r:embed="rId5"/>
          <a:stretch>
            <a:fillRect/>
          </a:stretch>
        </p:blipFill>
        <p:spPr>
          <a:xfrm>
            <a:off x="8656955" y="4267518"/>
            <a:ext cx="3028950" cy="1514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9700" y="1547495"/>
            <a:ext cx="9158605" cy="3775710"/>
          </a:xfrm>
          <a:prstGeom prst="rect">
            <a:avLst/>
          </a:prstGeom>
          <a:solidFill>
            <a:srgbClr val="FFE36D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4301"/>
          <a:stretch>
            <a:fillRect/>
          </a:stretch>
        </p:blipFill>
        <p:spPr>
          <a:xfrm rot="169074">
            <a:off x="1261110" y="-242570"/>
            <a:ext cx="6464935" cy="163195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56540" y="2028190"/>
            <a:ext cx="9041765" cy="356489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just"/>
            <a:r>
              <a:rPr lang="en-US" sz="2800" b="1" dirty="0" err="1">
                <a:solidFill>
                  <a:srgbClr val="000000"/>
                </a:solidFill>
                <a:latin typeface="Arial Narrow" panose="020B0606020202030204" charset="0"/>
                <a:cs typeface="Arial Narrow" panose="020B0606020202030204" charset="0"/>
              </a:rPr>
              <a:t>Zarar</a:t>
            </a:r>
            <a:r>
              <a:rPr lang="en-US" sz="2800" b="1" dirty="0">
                <a:solidFill>
                  <a:srgbClr val="000000"/>
                </a:solidFill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 Narrow" panose="020B0606020202030204" charset="0"/>
                <a:cs typeface="Arial Narrow" panose="020B0606020202030204" charset="0"/>
              </a:rPr>
              <a:t>verici</a:t>
            </a:r>
            <a:r>
              <a:rPr lang="en-US" sz="2800" b="1" dirty="0">
                <a:solidFill>
                  <a:srgbClr val="000000"/>
                </a:solidFill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 Narrow" panose="020B0606020202030204" charset="0"/>
                <a:cs typeface="Arial Narrow" panose="020B0606020202030204" charset="0"/>
              </a:rPr>
              <a:t>fiziksel</a:t>
            </a:r>
            <a:r>
              <a:rPr lang="en-US" sz="2800" b="1" dirty="0">
                <a:solidFill>
                  <a:srgbClr val="000000"/>
                </a:solidFill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 Narrow" panose="020B0606020202030204" charset="0"/>
                <a:cs typeface="Arial Narrow" panose="020B0606020202030204" charset="0"/>
              </a:rPr>
              <a:t>davranışları</a:t>
            </a:r>
            <a:r>
              <a:rPr lang="en-US" sz="2800" b="1" dirty="0">
                <a:solidFill>
                  <a:srgbClr val="000000"/>
                </a:solidFill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 Narrow" panose="020B0606020202030204" charset="0"/>
                <a:cs typeface="Arial Narrow" panose="020B0606020202030204" charset="0"/>
              </a:rPr>
              <a:t>içeren</a:t>
            </a:r>
            <a:r>
              <a:rPr lang="en-US" sz="2800" b="1" dirty="0">
                <a:solidFill>
                  <a:srgbClr val="000000"/>
                </a:solidFill>
                <a:latin typeface="Arial Narrow" panose="020B0606020202030204" charset="0"/>
                <a:cs typeface="Arial Narrow" panose="020B0606020202030204" charset="0"/>
              </a:rPr>
              <a:t> zorbalık </a:t>
            </a:r>
            <a:r>
              <a:rPr lang="en-US" sz="2800" b="1" dirty="0" err="1">
                <a:solidFill>
                  <a:srgbClr val="000000"/>
                </a:solidFill>
                <a:latin typeface="Arial Narrow" panose="020B0606020202030204" charset="0"/>
                <a:cs typeface="Arial Narrow" panose="020B0606020202030204" charset="0"/>
              </a:rPr>
              <a:t>türüdür</a:t>
            </a:r>
            <a:r>
              <a:rPr lang="en-US" sz="2800" b="1" dirty="0">
                <a:solidFill>
                  <a:srgbClr val="000000"/>
                </a:solidFill>
                <a:latin typeface="Arial Narrow" panose="020B0606020202030204" charset="0"/>
                <a:cs typeface="Arial Narrow" panose="020B0606020202030204" charset="0"/>
              </a:rPr>
              <a:t>. Zorbalık </a:t>
            </a:r>
            <a:r>
              <a:rPr lang="en-US" sz="2800" b="1" dirty="0" err="1">
                <a:solidFill>
                  <a:srgbClr val="000000"/>
                </a:solidFill>
                <a:latin typeface="Arial Narrow" panose="020B0606020202030204" charset="0"/>
                <a:cs typeface="Arial Narrow" panose="020B0606020202030204" charset="0"/>
              </a:rPr>
              <a:t>fiziksel</a:t>
            </a:r>
            <a:r>
              <a:rPr lang="en-US" sz="2800" b="1" dirty="0">
                <a:solidFill>
                  <a:srgbClr val="000000"/>
                </a:solidFill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 Narrow" panose="020B0606020202030204" charset="0"/>
                <a:cs typeface="Arial Narrow" panose="020B0606020202030204" charset="0"/>
              </a:rPr>
              <a:t>olarak</a:t>
            </a:r>
            <a:r>
              <a:rPr lang="en-US" sz="2800" b="1" dirty="0">
                <a:solidFill>
                  <a:srgbClr val="000000"/>
                </a:solidFill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 Narrow" panose="020B0606020202030204" charset="0"/>
                <a:cs typeface="Arial Narrow" panose="020B0606020202030204" charset="0"/>
              </a:rPr>
              <a:t>ortaya</a:t>
            </a:r>
            <a:r>
              <a:rPr lang="en-US" sz="2800" b="1" dirty="0">
                <a:solidFill>
                  <a:srgbClr val="000000"/>
                </a:solidFill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 Narrow" panose="020B0606020202030204" charset="0"/>
                <a:cs typeface="Arial Narrow" panose="020B0606020202030204" charset="0"/>
              </a:rPr>
              <a:t>çıktığında</a:t>
            </a:r>
            <a:r>
              <a:rPr lang="en-US" sz="2800" b="1" dirty="0">
                <a:solidFill>
                  <a:srgbClr val="000000"/>
                </a:solidFill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 Narrow" panose="020B0606020202030204" charset="0"/>
                <a:cs typeface="Arial Narrow" panose="020B0606020202030204" charset="0"/>
              </a:rPr>
              <a:t>bu</a:t>
            </a:r>
            <a:r>
              <a:rPr lang="en-US" sz="2800" b="1" dirty="0">
                <a:solidFill>
                  <a:srgbClr val="000000"/>
                </a:solidFill>
                <a:latin typeface="Arial Narrow" panose="020B0606020202030204" charset="0"/>
                <a:cs typeface="Arial Narrow" panose="020B0606020202030204" charset="0"/>
              </a:rPr>
              <a:t> durum “</a:t>
            </a:r>
            <a:r>
              <a:rPr lang="en-US" sz="2800" b="1" dirty="0" err="1">
                <a:solidFill>
                  <a:srgbClr val="000000"/>
                </a:solidFill>
                <a:latin typeface="Arial Narrow" panose="020B0606020202030204" charset="0"/>
                <a:cs typeface="Arial Narrow" panose="020B0606020202030204" charset="0"/>
              </a:rPr>
              <a:t>şiddet</a:t>
            </a:r>
            <a:r>
              <a:rPr lang="en-US" sz="2800" b="1" dirty="0">
                <a:solidFill>
                  <a:srgbClr val="000000"/>
                </a:solidFill>
                <a:latin typeface="Arial Narrow" panose="020B0606020202030204" charset="0"/>
                <a:cs typeface="Arial Narrow" panose="020B0606020202030204" charset="0"/>
              </a:rPr>
              <a:t>” </a:t>
            </a:r>
            <a:r>
              <a:rPr lang="en-US" sz="2800" b="1" dirty="0" err="1">
                <a:solidFill>
                  <a:srgbClr val="000000"/>
                </a:solidFill>
                <a:latin typeface="Arial Narrow" panose="020B0606020202030204" charset="0"/>
                <a:cs typeface="Arial Narrow" panose="020B0606020202030204" charset="0"/>
              </a:rPr>
              <a:t>olarak</a:t>
            </a:r>
            <a:r>
              <a:rPr lang="en-US" sz="2800" b="1" dirty="0">
                <a:solidFill>
                  <a:srgbClr val="000000"/>
                </a:solidFill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 Narrow" panose="020B0606020202030204" charset="0"/>
                <a:cs typeface="Arial Narrow" panose="020B0606020202030204" charset="0"/>
              </a:rPr>
              <a:t>tanımlanabilir</a:t>
            </a:r>
            <a:r>
              <a:rPr lang="en-US" sz="2800" b="1" dirty="0">
                <a:solidFill>
                  <a:srgbClr val="000000"/>
                </a:solidFill>
                <a:latin typeface="Arial Narrow" panose="020B0606020202030204" charset="0"/>
                <a:cs typeface="Arial Narrow" panose="020B0606020202030204" charset="0"/>
              </a:rPr>
              <a:t>.</a:t>
            </a:r>
          </a:p>
          <a:p>
            <a:pPr algn="just"/>
            <a:r>
              <a:rPr lang="tr-TR" sz="2800" b="1" dirty="0">
                <a:latin typeface="Arial Narrow" panose="020B0606020202030204" charset="0"/>
                <a:cs typeface="Arial Narrow" panose="020B0606020202030204" charset="0"/>
                <a:sym typeface="+mn-ea"/>
              </a:rPr>
              <a:t>Okullarda en çok görülen zorbalık türüdür.</a:t>
            </a:r>
            <a:endParaRPr lang="tr-TR" sz="2800" b="1" dirty="0">
              <a:latin typeface="Arial Narrow" panose="020B0606020202030204" charset="0"/>
              <a:cs typeface="Arial Narrow" panose="020B0606020202030204" charset="0"/>
            </a:endParaRPr>
          </a:p>
          <a:p>
            <a:pPr algn="just"/>
            <a:r>
              <a:rPr lang="tr-TR" sz="2800" b="1" dirty="0">
                <a:latin typeface="Arial Narrow" panose="020B0606020202030204" charset="0"/>
                <a:cs typeface="Arial Narrow" panose="020B0606020202030204" charset="0"/>
                <a:sym typeface="+mn-ea"/>
              </a:rPr>
              <a:t>Dışarıdan ve öğretmenler tarafından kolayca fark edilebilir</a:t>
            </a:r>
            <a:r>
              <a:rPr lang="tr-TR" sz="2800" b="1" dirty="0">
                <a:sym typeface="+mn-ea"/>
              </a:rPr>
              <a:t>.</a:t>
            </a:r>
            <a:endParaRPr lang="tr-TR" sz="2800" b="1" dirty="0"/>
          </a:p>
          <a:p>
            <a:pPr>
              <a:lnSpc>
                <a:spcPts val="5940"/>
              </a:lnSpc>
            </a:pPr>
            <a:r>
              <a:rPr lang="tr-TR" sz="2800" dirty="0">
                <a:sym typeface="+mn-ea"/>
              </a:rPr>
              <a:t> </a:t>
            </a:r>
            <a:endParaRPr lang="tr-TR" sz="2800" dirty="0"/>
          </a:p>
          <a:p>
            <a:pPr>
              <a:lnSpc>
                <a:spcPts val="5940"/>
              </a:lnSpc>
            </a:pPr>
            <a:r>
              <a:rPr lang="tr-TR" sz="2000" dirty="0">
                <a:sym typeface="+mn-ea"/>
              </a:rPr>
              <a:t>-</a:t>
            </a:r>
            <a:endParaRPr lang="en-US" sz="2400" dirty="0">
              <a:solidFill>
                <a:srgbClr val="000000"/>
              </a:solidFill>
              <a:latin typeface="Arimo Bold" panose="020B0704020202020204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540798" y="232107"/>
            <a:ext cx="5915755" cy="707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20"/>
              </a:lnSpc>
              <a:spcBef>
                <a:spcPct val="0"/>
              </a:spcBef>
            </a:pPr>
            <a:r>
              <a:rPr lang="en-US" sz="3065">
                <a:solidFill>
                  <a:srgbClr val="000000"/>
                </a:solidFill>
                <a:latin typeface="Nunito Bold"/>
              </a:rPr>
              <a:t>FİZİKSEL ZORBALIK</a:t>
            </a:r>
            <a:r>
              <a:rPr lang="tr-TR" altLang="en-US" sz="3065">
                <a:solidFill>
                  <a:srgbClr val="000000"/>
                </a:solidFill>
                <a:latin typeface="Nunito Bold"/>
              </a:rPr>
              <a:t> NEDİR</a:t>
            </a:r>
            <a:r>
              <a:rPr lang="en-US" sz="3065">
                <a:solidFill>
                  <a:srgbClr val="000000"/>
                </a:solidFill>
                <a:latin typeface="Nunito Bold"/>
              </a:rPr>
              <a:t>?</a:t>
            </a:r>
          </a:p>
        </p:txBody>
      </p:sp>
      <p:pic>
        <p:nvPicPr>
          <p:cNvPr id="8" name="Picture 4" descr="http://kaanalgul.files.wordpress.com/2011/10/sanal-zorbalik-felaketleri-1318158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040" y="669925"/>
            <a:ext cx="2900045" cy="492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254500" y="1817370"/>
            <a:ext cx="6960870" cy="3775710"/>
          </a:xfrm>
          <a:prstGeom prst="rect">
            <a:avLst/>
          </a:prstGeom>
          <a:solidFill>
            <a:srgbClr val="FFE36D"/>
          </a:solidFill>
        </p:spPr>
        <p:txBody>
          <a:bodyPr/>
          <a:lstStyle/>
          <a:p>
            <a:r>
              <a:rPr lang="tr-TR" sz="2400" b="1" dirty="0">
                <a:sym typeface="+mn-ea"/>
              </a:rPr>
              <a:t>-Kulak çekme, </a:t>
            </a:r>
            <a:endParaRPr lang="tr-TR" sz="2400" b="1" dirty="0"/>
          </a:p>
          <a:p>
            <a:r>
              <a:rPr lang="tr-TR" sz="2400" b="1" dirty="0">
                <a:sym typeface="+mn-ea"/>
              </a:rPr>
              <a:t>-Saç çekme, </a:t>
            </a:r>
            <a:endParaRPr lang="tr-TR" sz="2400" b="1" dirty="0"/>
          </a:p>
          <a:p>
            <a:r>
              <a:rPr lang="tr-TR" sz="2400" b="1" dirty="0">
                <a:sym typeface="+mn-ea"/>
              </a:rPr>
              <a:t>-İtme, </a:t>
            </a:r>
            <a:endParaRPr lang="tr-TR" sz="2400" b="1" dirty="0"/>
          </a:p>
          <a:p>
            <a:r>
              <a:rPr lang="tr-TR" sz="2400" b="1" dirty="0">
                <a:sym typeface="+mn-ea"/>
              </a:rPr>
              <a:t>-Yumruk atma, </a:t>
            </a:r>
            <a:endParaRPr lang="tr-TR" sz="2400" b="1" dirty="0"/>
          </a:p>
          <a:p>
            <a:r>
              <a:rPr lang="tr-TR" sz="2400" b="1" dirty="0">
                <a:sym typeface="+mn-ea"/>
              </a:rPr>
              <a:t>-Bir alet ile saldırma, </a:t>
            </a:r>
            <a:endParaRPr lang="tr-TR" sz="2400" b="1" dirty="0"/>
          </a:p>
          <a:p>
            <a:r>
              <a:rPr lang="tr-TR" sz="2400" b="1" dirty="0">
                <a:sym typeface="+mn-ea"/>
              </a:rPr>
              <a:t>-Tekme atma, </a:t>
            </a:r>
            <a:endParaRPr lang="tr-TR" sz="2400" b="1" dirty="0"/>
          </a:p>
          <a:p>
            <a:r>
              <a:rPr lang="tr-TR" sz="2400" b="1" dirty="0">
                <a:sym typeface="+mn-ea"/>
              </a:rPr>
              <a:t>-Tokat atma </a:t>
            </a:r>
            <a:endParaRPr lang="tr-TR" sz="2400" b="1" dirty="0"/>
          </a:p>
          <a:p>
            <a:r>
              <a:rPr lang="tr-TR" sz="2400" b="1" dirty="0">
                <a:sym typeface="+mn-ea"/>
              </a:rPr>
              <a:t>-Bedensel kötü şakalar</a:t>
            </a:r>
            <a:endParaRPr lang="tr-TR" sz="2400" b="1" dirty="0"/>
          </a:p>
          <a:p>
            <a:r>
              <a:rPr lang="tr-TR" sz="2400" b="1" dirty="0">
                <a:sym typeface="+mn-ea"/>
              </a:rPr>
              <a:t>-Özel yerlerine dokunmak</a:t>
            </a:r>
            <a:endParaRPr lang="tr-TR" sz="2400" b="1" dirty="0"/>
          </a:p>
          <a:p>
            <a:r>
              <a:rPr lang="tr-TR" sz="2400" b="1" dirty="0">
                <a:sym typeface="+mn-ea"/>
              </a:rPr>
              <a:t>-Kendisine ait olmayan eşyalara zarar vermek</a:t>
            </a:r>
            <a:endParaRPr lang="en-US" sz="2400" b="1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4301"/>
          <a:stretch>
            <a:fillRect/>
          </a:stretch>
        </p:blipFill>
        <p:spPr>
          <a:xfrm rot="169074">
            <a:off x="1261110" y="-242570"/>
            <a:ext cx="6464935" cy="163195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540798" y="232107"/>
            <a:ext cx="5915755" cy="707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20"/>
              </a:lnSpc>
              <a:spcBef>
                <a:spcPct val="0"/>
              </a:spcBef>
            </a:pPr>
            <a:r>
              <a:rPr lang="en-US" sz="3065">
                <a:solidFill>
                  <a:srgbClr val="000000"/>
                </a:solidFill>
                <a:latin typeface="Nunito Bold"/>
              </a:rPr>
              <a:t>FİZİKSEL ZORBALIK</a:t>
            </a:r>
            <a:r>
              <a:rPr lang="tr-TR" altLang="en-US" sz="3065">
                <a:solidFill>
                  <a:srgbClr val="000000"/>
                </a:solidFill>
                <a:latin typeface="Nunito Bold"/>
              </a:rPr>
              <a:t> NEDİR</a:t>
            </a:r>
            <a:r>
              <a:rPr lang="en-US" sz="3065">
                <a:solidFill>
                  <a:srgbClr val="000000"/>
                </a:solidFill>
                <a:latin typeface="Nunito Bold"/>
              </a:rPr>
              <a:t>?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35" y="1414780"/>
            <a:ext cx="3893185" cy="36429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85800" y="1598627"/>
            <a:ext cx="8612721" cy="4383502"/>
          </a:xfrm>
          <a:prstGeom prst="rect">
            <a:avLst/>
          </a:prstGeom>
          <a:solidFill>
            <a:srgbClr val="FFE36D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4301"/>
          <a:stretch>
            <a:fillRect/>
          </a:stretch>
        </p:blipFill>
        <p:spPr>
          <a:xfrm rot="169074">
            <a:off x="1265671" y="475459"/>
            <a:ext cx="6464741" cy="147495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959561" y="2206489"/>
            <a:ext cx="8123981" cy="2157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10"/>
              </a:lnSpc>
            </a:pPr>
            <a:r>
              <a:rPr lang="en-US" sz="2265" dirty="0">
                <a:solidFill>
                  <a:srgbClr val="000000"/>
                </a:solidFill>
                <a:latin typeface="Arialle Bold" panose="020B0704020202020204"/>
              </a:rPr>
              <a:t>Sözel zorbalık </a:t>
            </a:r>
            <a:r>
              <a:rPr lang="en-US" sz="2265" dirty="0" err="1">
                <a:solidFill>
                  <a:srgbClr val="000000"/>
                </a:solidFill>
                <a:latin typeface="Arialle Bold" panose="020B0704020202020204"/>
              </a:rPr>
              <a:t>daha</a:t>
            </a:r>
            <a:r>
              <a:rPr lang="en-US" sz="2265" dirty="0">
                <a:solidFill>
                  <a:srgbClr val="000000"/>
                </a:solidFill>
                <a:latin typeface="Arialle Bold" panose="020B0704020202020204"/>
              </a:rPr>
              <a:t> </a:t>
            </a:r>
            <a:r>
              <a:rPr lang="en-US" sz="2265" dirty="0" err="1">
                <a:solidFill>
                  <a:srgbClr val="000000"/>
                </a:solidFill>
                <a:latin typeface="Arialle Bold" panose="020B0704020202020204"/>
              </a:rPr>
              <a:t>çok</a:t>
            </a:r>
            <a:r>
              <a:rPr lang="en-US" sz="2265" dirty="0">
                <a:solidFill>
                  <a:srgbClr val="000000"/>
                </a:solidFill>
                <a:latin typeface="Arialle Bold" panose="020B0704020202020204"/>
              </a:rPr>
              <a:t> </a:t>
            </a:r>
            <a:r>
              <a:rPr lang="en-US" sz="2265" dirty="0" err="1">
                <a:solidFill>
                  <a:srgbClr val="000000"/>
                </a:solidFill>
                <a:latin typeface="Arialle Bold" panose="020B0704020202020204"/>
              </a:rPr>
              <a:t>konuşarak</a:t>
            </a:r>
            <a:r>
              <a:rPr lang="en-US" sz="2265" dirty="0">
                <a:solidFill>
                  <a:srgbClr val="000000"/>
                </a:solidFill>
                <a:latin typeface="Arialle Bold" panose="020B0704020202020204"/>
              </a:rPr>
              <a:t> </a:t>
            </a:r>
            <a:r>
              <a:rPr lang="en-US" sz="2265" dirty="0" err="1">
                <a:solidFill>
                  <a:srgbClr val="000000"/>
                </a:solidFill>
                <a:latin typeface="Arimo Bold" panose="020B0704020202020204"/>
              </a:rPr>
              <a:t>gerçekleştirilen</a:t>
            </a:r>
            <a:r>
              <a:rPr lang="en-US" sz="2265" dirty="0">
                <a:solidFill>
                  <a:srgbClr val="000000"/>
                </a:solidFill>
                <a:latin typeface="Arimo Bold" panose="020B0704020202020204"/>
              </a:rPr>
              <a:t> zorbalık </a:t>
            </a:r>
            <a:r>
              <a:rPr lang="en-US" sz="2265" dirty="0" err="1">
                <a:solidFill>
                  <a:srgbClr val="000000"/>
                </a:solidFill>
                <a:latin typeface="Arimo Bold" panose="020B0704020202020204"/>
              </a:rPr>
              <a:t>türüdür</a:t>
            </a:r>
            <a:r>
              <a:rPr lang="en-US" sz="2265" dirty="0">
                <a:solidFill>
                  <a:srgbClr val="000000"/>
                </a:solidFill>
                <a:latin typeface="Arimo Bold" panose="020B0704020202020204"/>
              </a:rPr>
              <a:t>. Fiziksel </a:t>
            </a:r>
            <a:r>
              <a:rPr lang="en-US" sz="2265" dirty="0" err="1">
                <a:solidFill>
                  <a:srgbClr val="000000"/>
                </a:solidFill>
                <a:latin typeface="Arimo Bold" panose="020B0704020202020204"/>
              </a:rPr>
              <a:t>zorbalıktan</a:t>
            </a:r>
            <a:r>
              <a:rPr lang="en-US" sz="2265" dirty="0">
                <a:solidFill>
                  <a:srgbClr val="000000"/>
                </a:solidFill>
                <a:latin typeface="Arimo Bold" panose="020B0704020202020204"/>
              </a:rPr>
              <a:t> </a:t>
            </a:r>
            <a:r>
              <a:rPr lang="en-US" sz="2265" dirty="0" err="1">
                <a:solidFill>
                  <a:srgbClr val="000000"/>
                </a:solidFill>
                <a:latin typeface="Arimo Bold" panose="020B0704020202020204"/>
              </a:rPr>
              <a:t>farkı</a:t>
            </a:r>
            <a:r>
              <a:rPr lang="en-US" sz="2265" dirty="0">
                <a:solidFill>
                  <a:srgbClr val="000000"/>
                </a:solidFill>
                <a:latin typeface="Arimo Bold" panose="020B0704020202020204"/>
              </a:rPr>
              <a:t> </a:t>
            </a:r>
            <a:r>
              <a:rPr lang="en-US" sz="2265" dirty="0" err="1">
                <a:solidFill>
                  <a:srgbClr val="000000"/>
                </a:solidFill>
                <a:latin typeface="Arimo Bold" panose="020B0704020202020204"/>
              </a:rPr>
              <a:t>doğrudan</a:t>
            </a:r>
            <a:r>
              <a:rPr lang="en-US" sz="2265" dirty="0">
                <a:solidFill>
                  <a:srgbClr val="000000"/>
                </a:solidFill>
                <a:latin typeface="Arimo Bold" panose="020B0704020202020204"/>
              </a:rPr>
              <a:t> </a:t>
            </a:r>
            <a:r>
              <a:rPr lang="en-US" sz="2265" dirty="0" err="1">
                <a:solidFill>
                  <a:srgbClr val="000000"/>
                </a:solidFill>
                <a:latin typeface="Arimo Bold" panose="020B0704020202020204"/>
              </a:rPr>
              <a:t>fiziksel</a:t>
            </a:r>
            <a:r>
              <a:rPr lang="en-US" sz="2265" dirty="0">
                <a:solidFill>
                  <a:srgbClr val="000000"/>
                </a:solidFill>
                <a:latin typeface="Arimo Bold" panose="020B0704020202020204"/>
              </a:rPr>
              <a:t> bir </a:t>
            </a:r>
            <a:r>
              <a:rPr lang="en-US" sz="2265" dirty="0" err="1">
                <a:solidFill>
                  <a:srgbClr val="000000"/>
                </a:solidFill>
                <a:latin typeface="Arimo Bold" panose="020B0704020202020204"/>
              </a:rPr>
              <a:t>temas</a:t>
            </a:r>
            <a:r>
              <a:rPr lang="en-US" sz="2265" dirty="0">
                <a:solidFill>
                  <a:srgbClr val="000000"/>
                </a:solidFill>
                <a:latin typeface="Arimo Bold" panose="020B0704020202020204"/>
              </a:rPr>
              <a:t> </a:t>
            </a:r>
            <a:r>
              <a:rPr lang="en-US" sz="2265" dirty="0" err="1">
                <a:solidFill>
                  <a:srgbClr val="000000"/>
                </a:solidFill>
                <a:latin typeface="Arimo Bold" panose="020B0704020202020204"/>
              </a:rPr>
              <a:t>bulunmamaktadır</a:t>
            </a:r>
            <a:r>
              <a:rPr lang="en-US" sz="2265" dirty="0">
                <a:solidFill>
                  <a:srgbClr val="000000"/>
                </a:solidFill>
                <a:latin typeface="Arimo Bold" panose="020B0704020202020204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40163" y="1135077"/>
            <a:ext cx="5915755" cy="707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20"/>
              </a:lnSpc>
              <a:spcBef>
                <a:spcPct val="0"/>
              </a:spcBef>
            </a:pPr>
            <a:r>
              <a:rPr lang="en-US" sz="3065" dirty="0">
                <a:solidFill>
                  <a:srgbClr val="000000"/>
                </a:solidFill>
                <a:latin typeface="Nunito Bold"/>
              </a:rPr>
              <a:t>SÖZEL ZORBALIK</a:t>
            </a:r>
            <a:r>
              <a:rPr lang="tr-TR" altLang="en-US" sz="3065" dirty="0">
                <a:solidFill>
                  <a:srgbClr val="000000"/>
                </a:solidFill>
                <a:latin typeface="Nunito Bold"/>
              </a:rPr>
              <a:t> NEDİR</a:t>
            </a:r>
            <a:r>
              <a:rPr lang="en-US" sz="3065" dirty="0">
                <a:solidFill>
                  <a:srgbClr val="000000"/>
                </a:solidFill>
                <a:latin typeface="Nunito Bold"/>
              </a:rPr>
              <a:t>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59561" y="4395090"/>
            <a:ext cx="7810468" cy="1523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40"/>
              </a:lnSpc>
            </a:pPr>
            <a:r>
              <a:rPr lang="en-US" sz="2400" dirty="0" err="1">
                <a:solidFill>
                  <a:srgbClr val="000000"/>
                </a:solidFill>
                <a:latin typeface="Barlow Light Bold" panose="00000500000000000000"/>
              </a:rPr>
              <a:t>Fakat</a:t>
            </a:r>
            <a:r>
              <a:rPr lang="en-US" sz="2400" dirty="0">
                <a:solidFill>
                  <a:srgbClr val="000000"/>
                </a:solidFill>
                <a:latin typeface="Barlow Light Bold" panose="00000500000000000000"/>
              </a:rPr>
              <a:t> özellikle </a:t>
            </a:r>
            <a:r>
              <a:rPr lang="en-US" sz="2400" dirty="0" err="1">
                <a:solidFill>
                  <a:srgbClr val="000000"/>
                </a:solidFill>
                <a:latin typeface="Barlow Light Bold" panose="00000500000000000000"/>
              </a:rPr>
              <a:t>duygusal</a:t>
            </a:r>
            <a:r>
              <a:rPr lang="en-US" sz="2400" dirty="0">
                <a:solidFill>
                  <a:srgbClr val="000000"/>
                </a:solidFill>
                <a:latin typeface="Barlow Light Bold" panose="0000050000000000000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arlow Light Bold" panose="00000500000000000000"/>
              </a:rPr>
              <a:t>açıdan</a:t>
            </a:r>
            <a:r>
              <a:rPr lang="en-US" sz="2400" dirty="0">
                <a:solidFill>
                  <a:srgbClr val="000000"/>
                </a:solidFill>
                <a:latin typeface="Barlow Light Bold" panose="00000500000000000000"/>
              </a:rPr>
              <a:t> zorbalık </a:t>
            </a:r>
            <a:r>
              <a:rPr lang="en-US" sz="2400" dirty="0" err="1">
                <a:solidFill>
                  <a:srgbClr val="000000"/>
                </a:solidFill>
                <a:latin typeface="Barlow Light Bold" panose="00000500000000000000"/>
              </a:rPr>
              <a:t>gören</a:t>
            </a:r>
            <a:r>
              <a:rPr lang="en-US" sz="2400" dirty="0">
                <a:solidFill>
                  <a:srgbClr val="000000"/>
                </a:solidFill>
                <a:latin typeface="Barlow Light Bold" panose="0000050000000000000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arlow Light Bold" panose="00000500000000000000"/>
              </a:rPr>
              <a:t>kişiye</a:t>
            </a:r>
            <a:r>
              <a:rPr lang="en-US" sz="2400" dirty="0">
                <a:solidFill>
                  <a:srgbClr val="000000"/>
                </a:solidFill>
                <a:latin typeface="Barlow Light Bold" panose="00000500000000000000"/>
              </a:rPr>
              <a:t> önemli </a:t>
            </a:r>
            <a:r>
              <a:rPr lang="en-US" sz="2400" dirty="0" err="1">
                <a:solidFill>
                  <a:srgbClr val="000000"/>
                </a:solidFill>
                <a:latin typeface="Barlow Light Bold" panose="00000500000000000000"/>
              </a:rPr>
              <a:t>sorunlar</a:t>
            </a:r>
            <a:r>
              <a:rPr lang="en-US" sz="2400" dirty="0">
                <a:solidFill>
                  <a:srgbClr val="000000"/>
                </a:solidFill>
                <a:latin typeface="Barlow Light Bold" panose="0000050000000000000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arlow Light Bold" panose="00000500000000000000"/>
              </a:rPr>
              <a:t>yarattığı</a:t>
            </a:r>
            <a:r>
              <a:rPr lang="en-US" sz="2400" dirty="0">
                <a:solidFill>
                  <a:srgbClr val="000000"/>
                </a:solidFill>
                <a:latin typeface="Barlow Light Bold" panose="0000050000000000000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arlow Light Bold" panose="00000500000000000000"/>
              </a:rPr>
              <a:t>görülmektedir</a:t>
            </a:r>
            <a:r>
              <a:rPr lang="en-US" sz="2400" dirty="0">
                <a:solidFill>
                  <a:srgbClr val="000000"/>
                </a:solidFill>
                <a:latin typeface="Barlow Light Bold" panose="00000500000000000000"/>
              </a:rPr>
              <a:t>.</a:t>
            </a:r>
          </a:p>
        </p:txBody>
      </p:sp>
      <p:pic>
        <p:nvPicPr>
          <p:cNvPr id="8" name="Picture 7" descr="https://encrypted-tbn0.gstatic.com/images?q=tbn:ANd9GcTyZFNnOujN5Nn-xcDkt_-LOqbSlgwVnVgGI_eznz77WjGGXQ7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1186180"/>
            <a:ext cx="2992120" cy="472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85800" y="1598627"/>
            <a:ext cx="8612721" cy="4383502"/>
          </a:xfrm>
          <a:prstGeom prst="rect">
            <a:avLst/>
          </a:prstGeom>
          <a:solidFill>
            <a:srgbClr val="FFE36D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4301"/>
          <a:stretch>
            <a:fillRect/>
          </a:stretch>
        </p:blipFill>
        <p:spPr>
          <a:xfrm rot="169074">
            <a:off x="1265671" y="-33811"/>
            <a:ext cx="6464741" cy="147495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540798" y="427687"/>
            <a:ext cx="5915755" cy="707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20"/>
              </a:lnSpc>
              <a:spcBef>
                <a:spcPct val="0"/>
              </a:spcBef>
            </a:pPr>
            <a:r>
              <a:rPr lang="en-US" sz="3065" dirty="0">
                <a:solidFill>
                  <a:srgbClr val="000000"/>
                </a:solidFill>
                <a:latin typeface="Nunito Bold"/>
              </a:rPr>
              <a:t>SÖZEL ZORBALIK</a:t>
            </a:r>
            <a:r>
              <a:rPr lang="tr-TR" altLang="en-US" sz="3065" dirty="0">
                <a:solidFill>
                  <a:srgbClr val="000000"/>
                </a:solidFill>
                <a:latin typeface="Nunito Bold"/>
              </a:rPr>
              <a:t> NEDİR</a:t>
            </a:r>
            <a:r>
              <a:rPr lang="en-US" sz="3065" dirty="0">
                <a:solidFill>
                  <a:srgbClr val="000000"/>
                </a:solidFill>
                <a:latin typeface="Nunito Bold"/>
              </a:rPr>
              <a:t>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59485" y="1842770"/>
            <a:ext cx="7810500" cy="406717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Küfür etme,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• Hakaret etme,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• İncitme,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•Kaba ve çirkin sözler söyleme,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• Utandırma,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• Küçük düşürme,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• Alay etme,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• Aksanı ya da konuşma tarzıyla alay etme,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• Dalga geçme, 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• Hoşa gitmeyen, küçük düşürücü isimler (lakap) takma,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• Aşağılayıcı bir biçimde gülme  bunlara örnektir.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rgbClr val="000000"/>
              </a:solidFill>
              <a:latin typeface="Barlow Light Bold" panose="00000500000000000000"/>
            </a:endParaRPr>
          </a:p>
        </p:txBody>
      </p:sp>
      <p:pic>
        <p:nvPicPr>
          <p:cNvPr id="8" name="Picture 7" descr="https://encrypted-tbn0.gstatic.com/images?q=tbn:ANd9GcTyZFNnOujN5Nn-xcDkt_-LOqbSlgwVnVgGI_eznz77WjGGXQ7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1186180"/>
            <a:ext cx="2992120" cy="472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85800" y="1135380"/>
            <a:ext cx="9711690" cy="5332095"/>
          </a:xfrm>
          <a:prstGeom prst="rect">
            <a:avLst/>
          </a:prstGeom>
          <a:solidFill>
            <a:srgbClr val="FFE36D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4301"/>
          <a:stretch>
            <a:fillRect/>
          </a:stretch>
        </p:blipFill>
        <p:spPr>
          <a:xfrm rot="169074">
            <a:off x="1420130" y="-27829"/>
            <a:ext cx="6464741" cy="147495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959485" y="1336675"/>
            <a:ext cx="8913495" cy="496887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>
              <a:lnSpc>
                <a:spcPts val="5610"/>
              </a:lnSpc>
            </a:pPr>
            <a:r>
              <a:rPr lang="en-US" sz="2265" dirty="0" err="1">
                <a:solidFill>
                  <a:srgbClr val="000000"/>
                </a:solidFill>
                <a:latin typeface="Arialle Bold" panose="020B0704020202020204"/>
              </a:rPr>
              <a:t>Toplumsal</a:t>
            </a:r>
            <a:r>
              <a:rPr lang="en-US" sz="2265" dirty="0">
                <a:solidFill>
                  <a:srgbClr val="000000"/>
                </a:solidFill>
                <a:latin typeface="Arialle Bold" panose="020B0704020202020204"/>
              </a:rPr>
              <a:t> </a:t>
            </a:r>
            <a:r>
              <a:rPr lang="en-US" sz="2265" dirty="0" err="1">
                <a:solidFill>
                  <a:srgbClr val="000000"/>
                </a:solidFill>
                <a:latin typeface="Arialle Bold" panose="020B0704020202020204"/>
              </a:rPr>
              <a:t>dışlama</a:t>
            </a:r>
            <a:r>
              <a:rPr lang="en-US" sz="2265" dirty="0">
                <a:solidFill>
                  <a:srgbClr val="000000"/>
                </a:solidFill>
                <a:latin typeface="Arialle Bold" panose="020B0704020202020204"/>
              </a:rPr>
              <a:t>, </a:t>
            </a:r>
            <a:r>
              <a:rPr lang="en-US" sz="2265" dirty="0" err="1">
                <a:solidFill>
                  <a:srgbClr val="000000"/>
                </a:solidFill>
                <a:latin typeface="Arialle Bold" panose="020B0704020202020204"/>
              </a:rPr>
              <a:t>bireye</a:t>
            </a:r>
            <a:r>
              <a:rPr lang="en-US" sz="2265" dirty="0">
                <a:solidFill>
                  <a:srgbClr val="000000"/>
                </a:solidFill>
                <a:latin typeface="Arialle Bold" panose="020B0704020202020204"/>
              </a:rPr>
              <a:t> </a:t>
            </a:r>
            <a:r>
              <a:rPr lang="en-US" sz="2265" dirty="0" err="1">
                <a:solidFill>
                  <a:srgbClr val="000000"/>
                </a:solidFill>
                <a:latin typeface="Arialle Bold" panose="020B0704020202020204"/>
              </a:rPr>
              <a:t>zarar</a:t>
            </a:r>
            <a:r>
              <a:rPr lang="en-US" sz="2265" dirty="0">
                <a:solidFill>
                  <a:srgbClr val="000000"/>
                </a:solidFill>
                <a:latin typeface="Arialle Bold" panose="020B0704020202020204"/>
              </a:rPr>
              <a:t> </a:t>
            </a:r>
            <a:r>
              <a:rPr lang="en-US" sz="2265" dirty="0" err="1">
                <a:solidFill>
                  <a:srgbClr val="000000"/>
                </a:solidFill>
                <a:latin typeface="Arialle Bold" panose="020B0704020202020204"/>
              </a:rPr>
              <a:t>vermek</a:t>
            </a:r>
            <a:r>
              <a:rPr lang="en-US" sz="2265" dirty="0">
                <a:solidFill>
                  <a:srgbClr val="000000"/>
                </a:solidFill>
                <a:latin typeface="Arialle Bold" panose="020B0704020202020204"/>
              </a:rPr>
              <a:t> </a:t>
            </a:r>
            <a:r>
              <a:rPr lang="en-US" sz="2265" dirty="0" err="1">
                <a:solidFill>
                  <a:srgbClr val="000000"/>
                </a:solidFill>
                <a:latin typeface="Arialle Bold" panose="020B0704020202020204"/>
              </a:rPr>
              <a:t>ya</a:t>
            </a:r>
            <a:r>
              <a:rPr lang="en-US" sz="2265" dirty="0">
                <a:solidFill>
                  <a:srgbClr val="000000"/>
                </a:solidFill>
                <a:latin typeface="Arialle Bold" panose="020B0704020202020204"/>
              </a:rPr>
              <a:t> da </a:t>
            </a:r>
            <a:r>
              <a:rPr lang="en-US" sz="2265" dirty="0" err="1">
                <a:solidFill>
                  <a:srgbClr val="000000"/>
                </a:solidFill>
                <a:latin typeface="Arimo Bold" panose="020B0704020202020204"/>
              </a:rPr>
              <a:t>bireyi</a:t>
            </a:r>
            <a:r>
              <a:rPr lang="en-US" sz="2265" dirty="0">
                <a:solidFill>
                  <a:srgbClr val="000000"/>
                </a:solidFill>
                <a:latin typeface="Arimo Bold" panose="020B0704020202020204"/>
              </a:rPr>
              <a:t> </a:t>
            </a:r>
            <a:r>
              <a:rPr lang="en-US" sz="2265" dirty="0" err="1">
                <a:solidFill>
                  <a:srgbClr val="000000"/>
                </a:solidFill>
                <a:latin typeface="Arimo Bold" panose="020B0704020202020204"/>
              </a:rPr>
              <a:t>incitmek</a:t>
            </a:r>
            <a:r>
              <a:rPr lang="en-US" sz="2265" dirty="0">
                <a:solidFill>
                  <a:srgbClr val="000000"/>
                </a:solidFill>
                <a:latin typeface="Arimo Bold" panose="020B0704020202020204"/>
              </a:rPr>
              <a:t> </a:t>
            </a:r>
            <a:r>
              <a:rPr lang="en-US" sz="2265" dirty="0" err="1">
                <a:solidFill>
                  <a:srgbClr val="000000"/>
                </a:solidFill>
                <a:latin typeface="Arimo Bold" panose="020B0704020202020204"/>
              </a:rPr>
              <a:t>amacıyla</a:t>
            </a:r>
            <a:r>
              <a:rPr lang="en-US" sz="2265" dirty="0">
                <a:solidFill>
                  <a:srgbClr val="000000"/>
                </a:solidFill>
                <a:latin typeface="Arimo Bold" panose="020B0704020202020204"/>
              </a:rPr>
              <a:t> </a:t>
            </a:r>
            <a:r>
              <a:rPr lang="en-US" sz="2265" dirty="0" err="1">
                <a:solidFill>
                  <a:srgbClr val="000000"/>
                </a:solidFill>
                <a:latin typeface="Arimo Bold" panose="020B0704020202020204"/>
              </a:rPr>
              <a:t>toplumsal</a:t>
            </a:r>
            <a:r>
              <a:rPr lang="en-US" sz="2265" dirty="0">
                <a:solidFill>
                  <a:srgbClr val="000000"/>
                </a:solidFill>
                <a:latin typeface="Arimo Bold" panose="020B0704020202020204"/>
              </a:rPr>
              <a:t> </a:t>
            </a:r>
            <a:r>
              <a:rPr lang="en-US" sz="2265" dirty="0" err="1">
                <a:solidFill>
                  <a:srgbClr val="000000"/>
                </a:solidFill>
                <a:latin typeface="Arimo Bold" panose="020B0704020202020204"/>
              </a:rPr>
              <a:t>ilişkilerini</a:t>
            </a:r>
            <a:r>
              <a:rPr lang="en-US" sz="2265" dirty="0">
                <a:solidFill>
                  <a:srgbClr val="000000"/>
                </a:solidFill>
                <a:latin typeface="Arimo Bold" panose="020B0704020202020204"/>
              </a:rPr>
              <a:t> </a:t>
            </a:r>
            <a:r>
              <a:rPr lang="en-US" sz="2265" dirty="0" err="1">
                <a:solidFill>
                  <a:srgbClr val="000000"/>
                </a:solidFill>
                <a:latin typeface="Arimo Bold" panose="020B0704020202020204"/>
              </a:rPr>
              <a:t>etkileme</a:t>
            </a:r>
            <a:r>
              <a:rPr lang="en-US" sz="2265" dirty="0">
                <a:solidFill>
                  <a:srgbClr val="000000"/>
                </a:solidFill>
                <a:latin typeface="Arimo Bold" panose="020B0704020202020204"/>
              </a:rPr>
              <a:t> </a:t>
            </a:r>
            <a:r>
              <a:rPr lang="en-US" sz="2265" dirty="0" err="1">
                <a:solidFill>
                  <a:srgbClr val="000000"/>
                </a:solidFill>
                <a:latin typeface="Arimo Bold" panose="020B0704020202020204"/>
              </a:rPr>
              <a:t>anlamına</a:t>
            </a:r>
            <a:r>
              <a:rPr lang="en-US" sz="2265" dirty="0">
                <a:solidFill>
                  <a:srgbClr val="000000"/>
                </a:solidFill>
                <a:latin typeface="Arimo Bold" panose="020B0704020202020204"/>
              </a:rPr>
              <a:t> </a:t>
            </a:r>
            <a:r>
              <a:rPr lang="en-US" sz="2265" dirty="0" err="1">
                <a:solidFill>
                  <a:srgbClr val="000000"/>
                </a:solidFill>
                <a:latin typeface="Arimo Bold" panose="020B0704020202020204"/>
              </a:rPr>
              <a:t>gelmektedir</a:t>
            </a:r>
            <a:r>
              <a:rPr lang="en-US" sz="2265" dirty="0">
                <a:solidFill>
                  <a:srgbClr val="000000"/>
                </a:solidFill>
                <a:latin typeface="Arimo Bold" panose="020B0704020202020204"/>
              </a:rPr>
              <a:t>. </a:t>
            </a:r>
            <a:r>
              <a:rPr lang="en-US" sz="2265" dirty="0" err="1">
                <a:solidFill>
                  <a:srgbClr val="000000"/>
                </a:solidFill>
                <a:latin typeface="Arimo Bold" panose="020B0704020202020204"/>
              </a:rPr>
              <a:t>Toplumsal</a:t>
            </a:r>
            <a:r>
              <a:rPr lang="en-US" sz="2265" dirty="0">
                <a:solidFill>
                  <a:srgbClr val="000000"/>
                </a:solidFill>
                <a:latin typeface="Arimo Bold" panose="020B0704020202020204"/>
              </a:rPr>
              <a:t> </a:t>
            </a:r>
            <a:r>
              <a:rPr lang="en-US" sz="2265" dirty="0" err="1">
                <a:solidFill>
                  <a:srgbClr val="000000"/>
                </a:solidFill>
                <a:latin typeface="Arimo Bold" panose="020B0704020202020204"/>
              </a:rPr>
              <a:t>dışlama</a:t>
            </a:r>
            <a:r>
              <a:rPr lang="en-US" sz="2265" dirty="0">
                <a:solidFill>
                  <a:srgbClr val="000000"/>
                </a:solidFill>
                <a:latin typeface="Arimo Bold" panose="020B0704020202020204"/>
              </a:rPr>
              <a:t> bir </a:t>
            </a:r>
            <a:r>
              <a:rPr lang="en-US" sz="2265" dirty="0" err="1">
                <a:solidFill>
                  <a:srgbClr val="000000"/>
                </a:solidFill>
                <a:latin typeface="Arimo Bold" panose="020B0704020202020204"/>
              </a:rPr>
              <a:t>dolaylı</a:t>
            </a:r>
            <a:r>
              <a:rPr lang="en-US" sz="2265" dirty="0">
                <a:solidFill>
                  <a:srgbClr val="000000"/>
                </a:solidFill>
                <a:latin typeface="Arimo Bold" panose="020B0704020202020204"/>
              </a:rPr>
              <a:t> zorbalık </a:t>
            </a:r>
            <a:r>
              <a:rPr lang="en-US" sz="2265" dirty="0" err="1">
                <a:solidFill>
                  <a:srgbClr val="000000"/>
                </a:solidFill>
                <a:latin typeface="Arimo Bold" panose="020B0704020202020204"/>
              </a:rPr>
              <a:t>türüdür</a:t>
            </a:r>
            <a:r>
              <a:rPr lang="en-US" sz="2265" dirty="0">
                <a:solidFill>
                  <a:srgbClr val="000000"/>
                </a:solidFill>
                <a:latin typeface="Arimo Bold" panose="020B0704020202020204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94815" y="427990"/>
            <a:ext cx="6118225" cy="707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520"/>
              </a:lnSpc>
              <a:spcBef>
                <a:spcPct val="0"/>
              </a:spcBef>
            </a:pPr>
            <a:r>
              <a:rPr lang="en-US" sz="3065" dirty="0">
                <a:solidFill>
                  <a:srgbClr val="000000"/>
                </a:solidFill>
                <a:latin typeface="Nunito Bold"/>
              </a:rPr>
              <a:t>DUYGUSAL ZORBALIK</a:t>
            </a:r>
            <a:r>
              <a:rPr lang="tr-TR" altLang="en-US" sz="3065" dirty="0">
                <a:solidFill>
                  <a:srgbClr val="000000"/>
                </a:solidFill>
                <a:latin typeface="Nunito Bold"/>
              </a:rPr>
              <a:t> NEDİR</a:t>
            </a:r>
            <a:r>
              <a:rPr lang="en-US" sz="3065" dirty="0">
                <a:solidFill>
                  <a:srgbClr val="000000"/>
                </a:solidFill>
                <a:latin typeface="Nunito Bold"/>
              </a:rPr>
              <a:t>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59561" y="3429152"/>
            <a:ext cx="8913441" cy="2877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10"/>
              </a:lnSpc>
            </a:pPr>
            <a:r>
              <a:rPr lang="en-US" sz="2265" dirty="0">
                <a:solidFill>
                  <a:srgbClr val="000000"/>
                </a:solidFill>
                <a:latin typeface="Barlow Light Bold" panose="00000500000000000000"/>
              </a:rPr>
              <a:t>Bu zorbalık </a:t>
            </a:r>
            <a:r>
              <a:rPr lang="en-US" sz="2265" dirty="0" err="1">
                <a:solidFill>
                  <a:srgbClr val="000000"/>
                </a:solidFill>
                <a:latin typeface="Barlow Light Bold" panose="00000500000000000000"/>
              </a:rPr>
              <a:t>türünü</a:t>
            </a:r>
            <a:r>
              <a:rPr lang="en-US" sz="2265" dirty="0">
                <a:solidFill>
                  <a:srgbClr val="000000"/>
                </a:solidFill>
                <a:latin typeface="Barlow Light Bold" panose="00000500000000000000"/>
              </a:rPr>
              <a:t> </a:t>
            </a:r>
            <a:r>
              <a:rPr lang="en-US" sz="2265" dirty="0" err="1">
                <a:solidFill>
                  <a:srgbClr val="000000"/>
                </a:solidFill>
                <a:latin typeface="Barlow Light Bold" panose="00000500000000000000"/>
              </a:rPr>
              <a:t>öğretmenleriniz</a:t>
            </a:r>
            <a:r>
              <a:rPr lang="en-US" sz="2265" dirty="0">
                <a:solidFill>
                  <a:srgbClr val="000000"/>
                </a:solidFill>
                <a:latin typeface="Barlow Light Bold" panose="00000500000000000000"/>
              </a:rPr>
              <a:t> </a:t>
            </a:r>
            <a:r>
              <a:rPr lang="en-US" sz="2265" dirty="0" err="1">
                <a:solidFill>
                  <a:srgbClr val="000000"/>
                </a:solidFill>
                <a:latin typeface="Barlow Light Bold" panose="00000500000000000000"/>
              </a:rPr>
              <a:t>ya</a:t>
            </a:r>
            <a:r>
              <a:rPr lang="en-US" sz="2265" dirty="0">
                <a:solidFill>
                  <a:srgbClr val="000000"/>
                </a:solidFill>
                <a:latin typeface="Barlow Light Bold" panose="00000500000000000000"/>
              </a:rPr>
              <a:t> da </a:t>
            </a:r>
            <a:r>
              <a:rPr lang="en-US" sz="2265" dirty="0" err="1">
                <a:solidFill>
                  <a:srgbClr val="000000"/>
                </a:solidFill>
                <a:latin typeface="Barlow Light Bold" panose="00000500000000000000"/>
              </a:rPr>
              <a:t>çevreniz</a:t>
            </a:r>
            <a:r>
              <a:rPr lang="en-US" sz="2265" dirty="0">
                <a:solidFill>
                  <a:srgbClr val="000000"/>
                </a:solidFill>
                <a:latin typeface="Barlow Light Bold" panose="00000500000000000000"/>
              </a:rPr>
              <a:t> </a:t>
            </a:r>
            <a:r>
              <a:rPr lang="en-US" sz="2265" dirty="0" err="1">
                <a:solidFill>
                  <a:srgbClr val="000000"/>
                </a:solidFill>
                <a:latin typeface="Barlow Light Bold" panose="00000500000000000000"/>
              </a:rPr>
              <a:t>anlayamayabilir</a:t>
            </a:r>
            <a:r>
              <a:rPr lang="en-US" sz="2265" dirty="0">
                <a:solidFill>
                  <a:srgbClr val="000000"/>
                </a:solidFill>
                <a:latin typeface="Barlow Light Bold" panose="00000500000000000000"/>
              </a:rPr>
              <a:t>. Bu </a:t>
            </a:r>
            <a:r>
              <a:rPr lang="en-US" sz="2265" dirty="0" err="1">
                <a:solidFill>
                  <a:srgbClr val="000000"/>
                </a:solidFill>
                <a:latin typeface="Barlow Light Bold" panose="00000500000000000000"/>
              </a:rPr>
              <a:t>sebepten</a:t>
            </a:r>
            <a:r>
              <a:rPr lang="en-US" sz="2265" dirty="0">
                <a:solidFill>
                  <a:srgbClr val="000000"/>
                </a:solidFill>
                <a:latin typeface="Barlow Light Bold" panose="00000500000000000000"/>
              </a:rPr>
              <a:t> </a:t>
            </a:r>
            <a:r>
              <a:rPr lang="en-US" sz="2265" dirty="0" err="1">
                <a:solidFill>
                  <a:srgbClr val="000000"/>
                </a:solidFill>
                <a:latin typeface="Barlow Light Bold" panose="00000500000000000000"/>
              </a:rPr>
              <a:t>ötür</a:t>
            </a:r>
            <a:r>
              <a:rPr lang="en-US" sz="2265" dirty="0">
                <a:solidFill>
                  <a:srgbClr val="000000"/>
                </a:solidFill>
                <a:latin typeface="Barlow Light Bold" panose="00000500000000000000"/>
              </a:rPr>
              <a:t> </a:t>
            </a:r>
            <a:r>
              <a:rPr lang="en-US" sz="2265" dirty="0" err="1">
                <a:solidFill>
                  <a:srgbClr val="000000"/>
                </a:solidFill>
                <a:latin typeface="Barlow Light Bold" panose="00000500000000000000"/>
              </a:rPr>
              <a:t>bunu</a:t>
            </a:r>
            <a:r>
              <a:rPr lang="en-US" sz="2265" dirty="0">
                <a:solidFill>
                  <a:srgbClr val="000000"/>
                </a:solidFill>
                <a:latin typeface="Barlow Light Bold" panose="00000500000000000000"/>
              </a:rPr>
              <a:t> </a:t>
            </a:r>
            <a:r>
              <a:rPr lang="en-US" sz="2265" dirty="0" err="1">
                <a:solidFill>
                  <a:srgbClr val="000000"/>
                </a:solidFill>
                <a:latin typeface="Barlow Light Bold" panose="00000500000000000000"/>
              </a:rPr>
              <a:t>yaşayan</a:t>
            </a:r>
            <a:r>
              <a:rPr lang="en-US" sz="2265" dirty="0">
                <a:solidFill>
                  <a:srgbClr val="000000"/>
                </a:solidFill>
                <a:latin typeface="Barlow Light Bold" panose="00000500000000000000"/>
              </a:rPr>
              <a:t> </a:t>
            </a:r>
            <a:r>
              <a:rPr lang="en-US" sz="2265" dirty="0" err="1">
                <a:solidFill>
                  <a:srgbClr val="000000"/>
                </a:solidFill>
                <a:latin typeface="Barlow Light Bold" panose="00000500000000000000"/>
              </a:rPr>
              <a:t>siz</a:t>
            </a:r>
            <a:r>
              <a:rPr lang="en-US" sz="2265" dirty="0">
                <a:solidFill>
                  <a:srgbClr val="000000"/>
                </a:solidFill>
                <a:latin typeface="Barlow Light Bold" panose="00000500000000000000"/>
              </a:rPr>
              <a:t> ve </a:t>
            </a:r>
            <a:r>
              <a:rPr lang="en-US" sz="2265" dirty="0" err="1">
                <a:solidFill>
                  <a:srgbClr val="000000"/>
                </a:solidFill>
                <a:latin typeface="Barlow Light Bold" panose="00000500000000000000"/>
              </a:rPr>
              <a:t>ya</a:t>
            </a:r>
            <a:r>
              <a:rPr lang="en-US" sz="2265" dirty="0">
                <a:solidFill>
                  <a:srgbClr val="000000"/>
                </a:solidFill>
                <a:latin typeface="Barlow Light Bold" panose="00000500000000000000"/>
              </a:rPr>
              <a:t> </a:t>
            </a:r>
            <a:r>
              <a:rPr lang="en-US" sz="2265" dirty="0" err="1">
                <a:solidFill>
                  <a:srgbClr val="000000"/>
                </a:solidFill>
                <a:latin typeface="Barlow Light Bold" panose="00000500000000000000"/>
              </a:rPr>
              <a:t>yakın</a:t>
            </a:r>
            <a:r>
              <a:rPr lang="en-US" sz="2265" dirty="0">
                <a:solidFill>
                  <a:srgbClr val="000000"/>
                </a:solidFill>
                <a:latin typeface="Barlow Light Bold" panose="00000500000000000000"/>
              </a:rPr>
              <a:t> </a:t>
            </a:r>
            <a:r>
              <a:rPr lang="en-US" sz="2265" dirty="0" err="1">
                <a:solidFill>
                  <a:srgbClr val="000000"/>
                </a:solidFill>
                <a:latin typeface="Barlow Light Bold" panose="00000500000000000000"/>
              </a:rPr>
              <a:t>arkadaşınız</a:t>
            </a:r>
            <a:r>
              <a:rPr lang="en-US" sz="2265" dirty="0">
                <a:solidFill>
                  <a:srgbClr val="000000"/>
                </a:solidFill>
                <a:latin typeface="Barlow Light Bold" panose="00000500000000000000"/>
              </a:rPr>
              <a:t> </a:t>
            </a:r>
            <a:r>
              <a:rPr lang="en-US" sz="2265" dirty="0" err="1">
                <a:solidFill>
                  <a:srgbClr val="000000"/>
                </a:solidFill>
                <a:latin typeface="Barlow Light Bold" panose="00000500000000000000"/>
              </a:rPr>
              <a:t>ise</a:t>
            </a:r>
            <a:r>
              <a:rPr lang="en-US" sz="2265" dirty="0">
                <a:solidFill>
                  <a:srgbClr val="000000"/>
                </a:solidFill>
                <a:latin typeface="Barlow Light Bold" panose="00000500000000000000"/>
              </a:rPr>
              <a:t> </a:t>
            </a:r>
            <a:r>
              <a:rPr lang="en-US" sz="2265" dirty="0" err="1">
                <a:solidFill>
                  <a:srgbClr val="000000"/>
                </a:solidFill>
                <a:latin typeface="Barlow Light Bold" panose="00000500000000000000"/>
              </a:rPr>
              <a:t>öğretmeninize</a:t>
            </a:r>
            <a:r>
              <a:rPr lang="en-US" sz="2265" dirty="0">
                <a:solidFill>
                  <a:srgbClr val="000000"/>
                </a:solidFill>
                <a:latin typeface="Barlow Light Bold" panose="00000500000000000000"/>
              </a:rPr>
              <a:t> </a:t>
            </a:r>
            <a:r>
              <a:rPr lang="en-US" sz="2265" dirty="0" err="1">
                <a:solidFill>
                  <a:srgbClr val="000000"/>
                </a:solidFill>
                <a:latin typeface="Barlow Light Bold" panose="00000500000000000000"/>
              </a:rPr>
              <a:t>çevrenize</a:t>
            </a:r>
            <a:r>
              <a:rPr lang="en-US" sz="2265" dirty="0">
                <a:solidFill>
                  <a:srgbClr val="000000"/>
                </a:solidFill>
                <a:latin typeface="Barlow Light Bold" panose="00000500000000000000"/>
              </a:rPr>
              <a:t> </a:t>
            </a:r>
            <a:r>
              <a:rPr lang="en-US" sz="2265" dirty="0" err="1">
                <a:solidFill>
                  <a:srgbClr val="000000"/>
                </a:solidFill>
                <a:latin typeface="Barlow Light Bold" panose="00000500000000000000"/>
              </a:rPr>
              <a:t>sizin</a:t>
            </a:r>
            <a:r>
              <a:rPr lang="en-US" sz="2265" dirty="0">
                <a:solidFill>
                  <a:srgbClr val="000000"/>
                </a:solidFill>
                <a:latin typeface="Barlow Light Bold" panose="00000500000000000000"/>
              </a:rPr>
              <a:t> </a:t>
            </a:r>
            <a:r>
              <a:rPr lang="en-US" sz="2265" dirty="0" err="1">
                <a:solidFill>
                  <a:srgbClr val="000000"/>
                </a:solidFill>
                <a:latin typeface="Barlow Light Bold" panose="00000500000000000000"/>
              </a:rPr>
              <a:t>söylemeniz</a:t>
            </a:r>
            <a:r>
              <a:rPr lang="en-US" sz="2265" dirty="0">
                <a:solidFill>
                  <a:srgbClr val="000000"/>
                </a:solidFill>
                <a:latin typeface="Barlow Light Bold" panose="00000500000000000000"/>
              </a:rPr>
              <a:t> </a:t>
            </a:r>
            <a:r>
              <a:rPr lang="en-US" sz="2265" dirty="0" err="1">
                <a:solidFill>
                  <a:srgbClr val="000000"/>
                </a:solidFill>
                <a:latin typeface="Barlow Light Bold" panose="00000500000000000000"/>
              </a:rPr>
              <a:t>gerekmektedir</a:t>
            </a:r>
            <a:r>
              <a:rPr lang="en-US" sz="2265" dirty="0">
                <a:solidFill>
                  <a:srgbClr val="000000"/>
                </a:solidFill>
                <a:latin typeface="Barlow Light Bold" panose="00000500000000000000"/>
              </a:rPr>
              <a:t>.</a:t>
            </a:r>
          </a:p>
        </p:txBody>
      </p:sp>
      <p:pic>
        <p:nvPicPr>
          <p:cNvPr id="228" name="Google Shape;228;p10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 rot="21120000">
            <a:off x="9170670" y="960120"/>
            <a:ext cx="2850515" cy="2652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85800" y="1135380"/>
            <a:ext cx="9711690" cy="5332095"/>
          </a:xfrm>
          <a:prstGeom prst="rect">
            <a:avLst/>
          </a:prstGeom>
          <a:solidFill>
            <a:srgbClr val="FFE36D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01"/>
          <a:stretch>
            <a:fillRect/>
          </a:stretch>
        </p:blipFill>
        <p:spPr>
          <a:xfrm rot="169074">
            <a:off x="1420130" y="-27829"/>
            <a:ext cx="6464741" cy="147495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959561" y="1336675"/>
            <a:ext cx="8913441" cy="4883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265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• Görmezlikten gelme,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265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• Sırtını dönme,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265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• Yok sayma,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265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• Oyun ya da diğer etkinliklere almama,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265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• Gruba almayarak yalnızlığa terk etme,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265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• Gruptan atarak cezalandırma,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265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• Zorbalık gören kişinin diğer öğrencilerle konuşmasını ve arkadaşlık kurmasını engelleme,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265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• Arkadaşlarını mağdura karşı kışkırtarak aralarının bozulmasına çalışma,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265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• İftira atma,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265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• İftira, dedikodu ve asılsız söylentiler ile mağduru zor duruma düşürme,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265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• Yapmadığı şeylerle ilgili öğretmene şikâyet etme,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265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• Mağdurun sırlarını başkalarına anlatılarak zor duruma düşürme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265" dirty="0">
              <a:solidFill>
                <a:srgbClr val="000000"/>
              </a:solidFill>
              <a:latin typeface="Arimo Bold" panose="020B0704020202020204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94623" y="189583"/>
            <a:ext cx="5915755" cy="1415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20"/>
              </a:lnSpc>
              <a:spcBef>
                <a:spcPct val="0"/>
              </a:spcBef>
            </a:pPr>
            <a:r>
              <a:rPr lang="en-US" sz="3065" dirty="0">
                <a:solidFill>
                  <a:srgbClr val="000000"/>
                </a:solidFill>
                <a:latin typeface="Nunito Bold"/>
              </a:rPr>
              <a:t>DUYGUSAL ZORBALIK</a:t>
            </a:r>
            <a:r>
              <a:rPr lang="tr-TR" altLang="en-US" sz="3065" dirty="0">
                <a:solidFill>
                  <a:srgbClr val="000000"/>
                </a:solidFill>
                <a:latin typeface="Nunito Bold"/>
              </a:rPr>
              <a:t> NEDİR</a:t>
            </a:r>
            <a:r>
              <a:rPr lang="en-US" sz="3065" dirty="0">
                <a:solidFill>
                  <a:srgbClr val="000000"/>
                </a:solidFill>
                <a:latin typeface="Nunito Bold"/>
              </a:rPr>
              <a:t>?</a:t>
            </a: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657590" y="629285"/>
            <a:ext cx="3396615" cy="2432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1049</Words>
  <Application>Microsoft Office PowerPoint</Application>
  <PresentationFormat>Geniş ekran</PresentationFormat>
  <Paragraphs>162</Paragraphs>
  <Slides>26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7" baseType="lpstr">
      <vt:lpstr>Geçmişe bakış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Akran Zorbalığı</dc:title>
  <dc:subject>Akran Zorbalığı</dc:subject>
  <dc:creator>Rehberlik Merkezim</dc:creator>
  <cp:keywords>Akran Zorbalığı</cp:keywords>
  <dc:description>Akran Zorbalığı</dc:description>
  <cp:lastModifiedBy>kadriye elmakasta</cp:lastModifiedBy>
  <cp:revision>11</cp:revision>
  <dcterms:created xsi:type="dcterms:W3CDTF">2023-12-06T20:27:00Z</dcterms:created>
  <dcterms:modified xsi:type="dcterms:W3CDTF">2024-02-26T06:55:07Z</dcterms:modified>
  <cp:category>Akran Zorbalığı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9464E13E10EC459EAD0645628927C268_13</vt:lpwstr>
  </property>
  <property fmtid="{D5CDD505-2E9C-101B-9397-08002B2CF9AE}" pid="3" name="KSOProductBuildVer">
    <vt:lpwstr>1033-12.2.0.13431</vt:lpwstr>
  </property>
</Properties>
</file>